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9" r:id="rId3"/>
    <p:sldId id="283" r:id="rId4"/>
    <p:sldId id="284" r:id="rId5"/>
    <p:sldId id="266" r:id="rId6"/>
    <p:sldId id="273" r:id="rId7"/>
    <p:sldId id="333" r:id="rId8"/>
    <p:sldId id="321" r:id="rId9"/>
    <p:sldId id="267" r:id="rId10"/>
    <p:sldId id="300" r:id="rId11"/>
    <p:sldId id="334" r:id="rId12"/>
    <p:sldId id="291" r:id="rId13"/>
  </p:sldIdLst>
  <p:sldSz cx="12195175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17">
          <p15:clr>
            <a:srgbClr val="A4A3A4"/>
          </p15:clr>
        </p15:guide>
        <p15:guide id="2" orient="horz" pos="3793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orient="horz" pos="4201">
          <p15:clr>
            <a:srgbClr val="A4A3A4"/>
          </p15:clr>
        </p15:guide>
        <p15:guide id="5" pos="757">
          <p15:clr>
            <a:srgbClr val="A4A3A4"/>
          </p15:clr>
        </p15:guide>
        <p15:guide id="6" pos="3841">
          <p15:clr>
            <a:srgbClr val="A4A3A4"/>
          </p15:clr>
        </p15:guide>
        <p15:guide id="7" pos="3932">
          <p15:clr>
            <a:srgbClr val="A4A3A4"/>
          </p15:clr>
        </p15:guide>
        <p15:guide id="8" pos="3750">
          <p15:clr>
            <a:srgbClr val="A4A3A4"/>
          </p15:clr>
        </p15:guide>
        <p15:guide id="9" pos="6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90B5"/>
    <a:srgbClr val="3A9549"/>
    <a:srgbClr val="B9262F"/>
    <a:srgbClr val="EA9143"/>
    <a:srgbClr val="399ACA"/>
    <a:srgbClr val="063796"/>
    <a:srgbClr val="3898C7"/>
    <a:srgbClr val="333333"/>
    <a:srgbClr val="DD4D00"/>
    <a:srgbClr val="0028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031"/>
    <p:restoredTop sz="84568" autoAdjust="0"/>
  </p:normalViewPr>
  <p:slideViewPr>
    <p:cSldViewPr showGuides="1">
      <p:cViewPr varScale="1">
        <p:scale>
          <a:sx n="96" d="100"/>
          <a:sy n="96" d="100"/>
        </p:scale>
        <p:origin x="354" y="90"/>
      </p:cViewPr>
      <p:guideLst>
        <p:guide orient="horz" pos="1117"/>
        <p:guide orient="horz" pos="3793"/>
        <p:guide orient="horz" pos="890"/>
        <p:guide orient="horz" pos="4201"/>
        <p:guide pos="757"/>
        <p:guide pos="3841"/>
        <p:guide pos="3932"/>
        <p:guide pos="3750"/>
        <p:guide pos="692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100" d="100"/>
          <a:sy n="100" d="100"/>
        </p:scale>
        <p:origin x="-3330" y="-102"/>
      </p:cViewPr>
      <p:guideLst>
        <p:guide orient="horz" pos="3127"/>
        <p:guide pos="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53178" y="663903"/>
            <a:ext cx="3588032" cy="23451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/>
            </a:lvl1pPr>
          </a:lstStyle>
          <a:p>
            <a:endParaRPr lang="en-GB" sz="700" dirty="0">
              <a:solidFill>
                <a:schemeClr val="accent1"/>
              </a:solidFill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41209" y="663903"/>
            <a:ext cx="1641616" cy="23451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/>
            </a:lvl1pPr>
          </a:lstStyle>
          <a:p>
            <a:r>
              <a:rPr lang="en-GB" sz="700" dirty="0" err="1">
                <a:solidFill>
                  <a:schemeClr val="accent1"/>
                </a:solidFill>
              </a:rPr>
              <a:t>dd</a:t>
            </a:r>
            <a:r>
              <a:rPr lang="en-GB" sz="700" dirty="0">
                <a:solidFill>
                  <a:schemeClr val="accent1"/>
                </a:solidFill>
              </a:rPr>
              <a:t>/mm/</a:t>
            </a:r>
            <a:r>
              <a:rPr lang="en-GB" sz="700" dirty="0" err="1">
                <a:solidFill>
                  <a:schemeClr val="accent1"/>
                </a:solidFill>
              </a:rPr>
              <a:t>yyyy</a:t>
            </a:r>
            <a:endParaRPr lang="en-GB" sz="700" dirty="0">
              <a:solidFill>
                <a:schemeClr val="accent1"/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2479" y="9028221"/>
            <a:ext cx="4353556" cy="23451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1200"/>
            </a:lvl1pPr>
          </a:lstStyle>
          <a:p>
            <a:endParaRPr lang="en-GB" sz="700">
              <a:solidFill>
                <a:schemeClr val="accent1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78007" y="663904"/>
            <a:ext cx="642666" cy="22953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1200"/>
            </a:lvl1pPr>
          </a:lstStyle>
          <a:p>
            <a:fld id="{C3A2FD14-4F5C-4B44-9CBB-638AD2F9E85B}" type="slidenum">
              <a:rPr lang="en-GB" sz="700" smtClean="0">
                <a:solidFill>
                  <a:schemeClr val="accent1"/>
                </a:solidFill>
              </a:rPr>
              <a:t>‹Nr.›</a:t>
            </a:fld>
            <a:endParaRPr lang="en-GB" sz="700">
              <a:solidFill>
                <a:schemeClr val="accent1"/>
              </a:solidFill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5754199" y="9028221"/>
            <a:ext cx="566473" cy="45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690614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 rot="16200000">
            <a:off x="5973021" y="1420529"/>
            <a:ext cx="703541" cy="284687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700"/>
            </a:lvl1pPr>
          </a:lstStyle>
          <a:p>
            <a:r>
              <a:rPr lang="en-GB"/>
              <a:t>dd/mm/yyyy</a:t>
            </a:r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71438" y="350838"/>
            <a:ext cx="5942012" cy="3341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329732" y="3947093"/>
            <a:ext cx="5424468" cy="5628326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6</a:t>
            </a:r>
          </a:p>
          <a:p>
            <a:pPr lvl="6"/>
            <a:r>
              <a:rPr lang="de-DE" dirty="0"/>
              <a:t>7</a:t>
            </a:r>
          </a:p>
          <a:p>
            <a:pPr lvl="7"/>
            <a:r>
              <a:rPr lang="de-DE" dirty="0"/>
              <a:t>8</a:t>
            </a:r>
          </a:p>
          <a:p>
            <a:pPr lvl="8"/>
            <a:r>
              <a:rPr lang="de-DE" dirty="0"/>
              <a:t>9</a:t>
            </a:r>
            <a:endParaRPr lang="en-GB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 rot="16200000">
            <a:off x="3002518" y="5329088"/>
            <a:ext cx="6644551" cy="284687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700"/>
            </a:lvl1pPr>
          </a:lstStyle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6182447" y="742075"/>
            <a:ext cx="284687" cy="390856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700"/>
            </a:lvl1pPr>
          </a:lstStyle>
          <a:p>
            <a:fld id="{74BC8F28-A1A1-4155-9F05-C67D43323273}" type="slidenum">
              <a:rPr lang="en-GB" smtClean="0"/>
              <a:pPr/>
              <a:t>‹Nr.›</a:t>
            </a:fld>
            <a:endParaRPr lang="en-GB"/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V="1">
            <a:off x="6182447" y="1132931"/>
            <a:ext cx="284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5901472" y="9116351"/>
            <a:ext cx="566473" cy="459069"/>
          </a:xfrm>
          <a:prstGeom prst="rect">
            <a:avLst/>
          </a:prstGeom>
        </p:spPr>
      </p:pic>
      <p:sp>
        <p:nvSpPr>
          <p:cNvPr id="11" name="Line 8"/>
          <p:cNvSpPr>
            <a:spLocks noChangeShapeType="1"/>
          </p:cNvSpPr>
          <p:nvPr/>
        </p:nvSpPr>
        <p:spPr bwMode="auto">
          <a:xfrm flipV="1">
            <a:off x="6182447" y="8950050"/>
            <a:ext cx="284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070113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spcBef>
        <a:spcPts val="288"/>
      </a:spcBef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176213" indent="-176213" algn="l" defTabSz="914400" rtl="0" eaLnBrk="1" latinLnBrk="0" hangingPunct="1">
      <a:spcBef>
        <a:spcPts val="288"/>
      </a:spcBef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357188" indent="-176213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538163" indent="-180975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719138" indent="-180975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895350" indent="-176213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1076325" indent="-180975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1257300" indent="-180975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1433513" indent="-176213" algn="l" defTabSz="914400" rtl="0" eaLnBrk="1" latinLnBrk="0" hangingPunct="1">
      <a:spcBef>
        <a:spcPts val="288"/>
      </a:spcBef>
      <a:buFont typeface="TheSans Swisscom Light" pitchFamily="34" charset="0"/>
      <a:buChar char="–"/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baseline="0" dirty="0"/>
              <a:t>PPTX von Joceline Gerber</a:t>
            </a:r>
            <a:r>
              <a:rPr lang="de-DE" baseline="0" dirty="0"/>
              <a:t>, verantwortliche Schulleiterin für die Mittelstufe Schulkreis Mattenhof </a:t>
            </a:r>
            <a:r>
              <a:rPr lang="de-DE" baseline="0" dirty="0" err="1"/>
              <a:t>Weissenbühl</a:t>
            </a:r>
            <a:r>
              <a:rPr lang="de-DE" baseline="0"/>
              <a:t>.   </a:t>
            </a:r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152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Folie verbindlich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193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baseline="0" dirty="0"/>
              <a:t>freiwillig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677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  <a:p>
            <a:r>
              <a:rPr lang="de-DE" b="1" baseline="0" dirty="0"/>
              <a:t>freiwillig</a:t>
            </a:r>
            <a:endParaRPr lang="de-DE" baseline="0" dirty="0"/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503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baseline="0" dirty="0"/>
              <a:t>freiwillig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738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8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b="1" baseline="0" dirty="0"/>
              <a:t>Folie verbindlich</a:t>
            </a:r>
            <a:endParaRPr lang="de-DE" dirty="0"/>
          </a:p>
          <a:p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46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/>
              <a:t>Folie verbindlich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689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8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b="1" dirty="0"/>
          </a:p>
          <a:p>
            <a:r>
              <a:rPr lang="de-CH" b="1" dirty="0"/>
              <a:t>Folie verbindlich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2713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88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b="1" baseline="0" dirty="0"/>
              <a:t>Folie verbindlich</a:t>
            </a:r>
            <a:endParaRPr lang="de-DE" dirty="0"/>
          </a:p>
          <a:p>
            <a:pPr marL="0" indent="0">
              <a:buFont typeface="Arial" panose="020B0604020202020204" pitchFamily="34" charset="0"/>
              <a:buNone/>
            </a:pP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8959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88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b="1" dirty="0"/>
          </a:p>
          <a:p>
            <a:r>
              <a:rPr lang="de-CH" b="1" dirty="0"/>
              <a:t>Folie verbindlich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436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/>
              <a:t>Folie verbindlich</a:t>
            </a:r>
          </a:p>
          <a:p>
            <a:r>
              <a:rPr lang="de-DE" dirty="0"/>
              <a:t>- Für Fragen, welche von den Lehrpersonen nicht beantwortet werden können…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9824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71438" y="350838"/>
            <a:ext cx="5942012" cy="3341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="1" dirty="0"/>
          </a:p>
        </p:txBody>
      </p:sp>
      <p:sp>
        <p:nvSpPr>
          <p:cNvPr id="4" name="Datumsplatzhalt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GB"/>
              <a:t>dd/mm/yyyy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C8F28-A1A1-4155-9F05-C67D43323273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2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google.com/url?sa=i&amp;source=images&amp;cd=&amp;ved=2ahUKEwiuzM_e7p_jAhUMEVAKHQVmBWkQjRx6BAgBEAU&amp;url=http%3A%2F%2Fwww.christophzimmerli.ch%2Fkanton-bern-logo%2F&amp;psig=AOvVaw0XnyTVIrXoNZkKLvluu8Ia&amp;ust=1562487789051133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0_Welcome_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35479B1E-5C5A-DA42-A265-FC54B07F70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078" y="2780928"/>
            <a:ext cx="5029017" cy="95580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Welcome_Folie_Grafik_S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1C0BE8D5-759E-F44B-977F-05C6830032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5416" y="5714017"/>
            <a:ext cx="2223859" cy="379279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9F9FEE0-7138-CE41-B1EE-0443325A31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58" y="5111423"/>
            <a:ext cx="336277" cy="33627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BC86EDB9-1DF2-8948-BAA6-C830FEEB1C4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515" y="5111424"/>
            <a:ext cx="336277" cy="336277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ED4D5592-CD30-BF48-A03C-A330389477F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29" y="5111425"/>
            <a:ext cx="336277" cy="33627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80CBF5F1-7473-D745-ADCA-FD2B47428A2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372" y="5111424"/>
            <a:ext cx="336277" cy="33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672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Welcome_Folie_Neutral/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9029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01_Titelfolie_neutral_Stadt-Bern-Log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 bwMode="gray">
          <a:xfrm>
            <a:off x="1977462" y="2636912"/>
            <a:ext cx="8244916" cy="745990"/>
          </a:xfrm>
          <a:prstGeom prst="rect">
            <a:avLst/>
          </a:prstGeom>
        </p:spPr>
        <p:txBody>
          <a:bodyPr bIns="126000" anchor="b"/>
          <a:lstStyle>
            <a:lvl1pPr marL="0" indent="0">
              <a:lnSpc>
                <a:spcPct val="90000"/>
              </a:lnSpc>
              <a:defRPr sz="3200" b="1" i="0" baseline="0">
                <a:solidFill>
                  <a:schemeClr val="tx1"/>
                </a:solidFill>
                <a:latin typeface="Frutiger LT Com 65" panose="020B0503030504020204" pitchFamily="34" charset="77"/>
                <a:ea typeface="Frutiger LT Com 65" panose="020B0503030504020204" pitchFamily="34" charset="77"/>
                <a:cs typeface="Frutiger LT Com 65" panose="020B0503030504020204" pitchFamily="34" charset="77"/>
              </a:defRPr>
            </a:lvl1pPr>
          </a:lstStyle>
          <a:p>
            <a:r>
              <a:rPr lang="de-DE" dirty="0"/>
              <a:t>Titelzeile mit 32 Pt. In </a:t>
            </a:r>
            <a:r>
              <a:rPr lang="de-DE" dirty="0" err="1"/>
              <a:t>Frutiger</a:t>
            </a:r>
            <a:r>
              <a:rPr lang="de-DE" dirty="0"/>
              <a:t> LT </a:t>
            </a:r>
            <a:r>
              <a:rPr lang="de-DE" dirty="0" err="1"/>
              <a:t>Com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1993131" y="3573016"/>
            <a:ext cx="6377253" cy="1223689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288"/>
              </a:spcBef>
              <a:buNone/>
              <a:defRPr sz="1400" b="0" i="0" baseline="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1pPr>
            <a:lvl2pPr marL="3175" indent="0" algn="l">
              <a:buNone/>
              <a:defRPr sz="1200">
                <a:solidFill>
                  <a:schemeClr val="tx1"/>
                </a:solidFill>
              </a:defRPr>
            </a:lvl2pPr>
            <a:lvl3pPr marL="3175" indent="0" algn="l">
              <a:buNone/>
              <a:defRPr sz="1200">
                <a:solidFill>
                  <a:schemeClr val="tx1"/>
                </a:solidFill>
              </a:defRPr>
            </a:lvl3pPr>
            <a:lvl4pPr marL="3175" indent="0" algn="l">
              <a:buNone/>
              <a:defRPr sz="1200">
                <a:solidFill>
                  <a:schemeClr val="tx1"/>
                </a:solidFill>
              </a:defRPr>
            </a:lvl4pPr>
            <a:lvl5pPr marL="3175" indent="0" algn="l">
              <a:buNone/>
              <a:defRPr sz="1200">
                <a:solidFill>
                  <a:schemeClr val="tx1"/>
                </a:solidFill>
              </a:defRPr>
            </a:lvl5pPr>
            <a:lvl6pPr marL="3175" indent="0" algn="l">
              <a:buNone/>
              <a:defRPr sz="1200">
                <a:solidFill>
                  <a:schemeClr val="tx1"/>
                </a:solidFill>
              </a:defRPr>
            </a:lvl6pPr>
            <a:lvl7pPr marL="3175" indent="0" algn="l">
              <a:buNone/>
              <a:defRPr sz="1200">
                <a:solidFill>
                  <a:schemeClr val="tx1"/>
                </a:solidFill>
              </a:defRPr>
            </a:lvl7pPr>
            <a:lvl8pPr marL="3175" indent="0" algn="l">
              <a:buNone/>
              <a:defRPr sz="1200">
                <a:solidFill>
                  <a:schemeClr val="tx1"/>
                </a:solidFill>
              </a:defRPr>
            </a:lvl8pPr>
            <a:lvl9pPr marL="3175" indent="0" algn="l">
              <a:buNone/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dirty="0"/>
              <a:t>Untertitel</a:t>
            </a:r>
          </a:p>
          <a:p>
            <a:pPr lvl="0"/>
            <a:endParaRPr lang="de-DE" dirty="0"/>
          </a:p>
          <a:p>
            <a:pPr lvl="0"/>
            <a:r>
              <a:rPr lang="de-DE" dirty="0"/>
              <a:t>Name, </a:t>
            </a:r>
          </a:p>
          <a:p>
            <a:pPr lvl="0"/>
            <a:r>
              <a:rPr lang="de-DE" dirty="0"/>
              <a:t>Rolle, </a:t>
            </a:r>
          </a:p>
          <a:p>
            <a:pPr lvl="0"/>
            <a:r>
              <a:rPr lang="de-DE" dirty="0"/>
              <a:t>Ort, Datum</a:t>
            </a:r>
          </a:p>
        </p:txBody>
      </p:sp>
      <p:pic>
        <p:nvPicPr>
          <p:cNvPr id="7" name="Picture 2" descr="Bildergebnis für kanton bern logo">
            <a:hlinkClick r:id="rId2"/>
            <a:extLst>
              <a:ext uri="{FF2B5EF4-FFF2-40B4-BE49-F238E27FC236}">
                <a16:creationId xmlns:a16="http://schemas.microsoft.com/office/drawing/2014/main" id="{385915AB-9A7B-0B48-B881-343570E885B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131" y="1412776"/>
            <a:ext cx="729838" cy="927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1_Titelfolie_Neutral_MW-Log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>
            <a:extLst>
              <a:ext uri="{FF2B5EF4-FFF2-40B4-BE49-F238E27FC236}">
                <a16:creationId xmlns:a16="http://schemas.microsoft.com/office/drawing/2014/main" id="{B77F08EA-0DCF-A449-BF11-1D7B4347C25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1977462" y="2636912"/>
            <a:ext cx="8244916" cy="745990"/>
          </a:xfrm>
          <a:prstGeom prst="rect">
            <a:avLst/>
          </a:prstGeom>
        </p:spPr>
        <p:txBody>
          <a:bodyPr bIns="126000" anchor="b"/>
          <a:lstStyle>
            <a:lvl1pPr marL="0" indent="0">
              <a:lnSpc>
                <a:spcPct val="90000"/>
              </a:lnSpc>
              <a:defRPr sz="3200" b="1" i="0" baseline="0">
                <a:solidFill>
                  <a:schemeClr val="tx1"/>
                </a:solidFill>
                <a:latin typeface="Frutiger LT Com 65" panose="020B0503030504020204" pitchFamily="34" charset="77"/>
                <a:ea typeface="Frutiger LT Com 65" panose="020B0503030504020204" pitchFamily="34" charset="77"/>
                <a:cs typeface="Frutiger LT Com 65" panose="020B0503030504020204" pitchFamily="34" charset="77"/>
              </a:defRPr>
            </a:lvl1pPr>
          </a:lstStyle>
          <a:p>
            <a:r>
              <a:rPr lang="de-DE" dirty="0"/>
              <a:t>Titelzeile mit 32 Pt. In </a:t>
            </a:r>
            <a:r>
              <a:rPr lang="de-DE" dirty="0" err="1"/>
              <a:t>Frutiger</a:t>
            </a:r>
            <a:r>
              <a:rPr lang="de-DE" dirty="0"/>
              <a:t> LT </a:t>
            </a:r>
            <a:r>
              <a:rPr lang="de-DE" dirty="0" err="1"/>
              <a:t>Com</a:t>
            </a:r>
            <a:endParaRPr lang="de-DE" dirty="0"/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40308004-5AEF-1141-8D4F-F39B40FCF32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1985974" y="3573016"/>
            <a:ext cx="6377253" cy="1223689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288"/>
              </a:spcBef>
              <a:buNone/>
              <a:defRPr sz="1400" b="0" i="0" baseline="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1pPr>
            <a:lvl2pPr marL="3175" indent="0" algn="l">
              <a:buNone/>
              <a:defRPr sz="1200">
                <a:solidFill>
                  <a:schemeClr val="tx1"/>
                </a:solidFill>
              </a:defRPr>
            </a:lvl2pPr>
            <a:lvl3pPr marL="3175" indent="0" algn="l">
              <a:buNone/>
              <a:defRPr sz="1200">
                <a:solidFill>
                  <a:schemeClr val="tx1"/>
                </a:solidFill>
              </a:defRPr>
            </a:lvl3pPr>
            <a:lvl4pPr marL="3175" indent="0" algn="l">
              <a:buNone/>
              <a:defRPr sz="1200">
                <a:solidFill>
                  <a:schemeClr val="tx1"/>
                </a:solidFill>
              </a:defRPr>
            </a:lvl4pPr>
            <a:lvl5pPr marL="3175" indent="0" algn="l">
              <a:buNone/>
              <a:defRPr sz="1200">
                <a:solidFill>
                  <a:schemeClr val="tx1"/>
                </a:solidFill>
              </a:defRPr>
            </a:lvl5pPr>
            <a:lvl6pPr marL="3175" indent="0" algn="l">
              <a:buNone/>
              <a:defRPr sz="1200">
                <a:solidFill>
                  <a:schemeClr val="tx1"/>
                </a:solidFill>
              </a:defRPr>
            </a:lvl6pPr>
            <a:lvl7pPr marL="3175" indent="0" algn="l">
              <a:buNone/>
              <a:defRPr sz="1200">
                <a:solidFill>
                  <a:schemeClr val="tx1"/>
                </a:solidFill>
              </a:defRPr>
            </a:lvl7pPr>
            <a:lvl8pPr marL="3175" indent="0" algn="l">
              <a:buNone/>
              <a:defRPr sz="1200">
                <a:solidFill>
                  <a:schemeClr val="tx1"/>
                </a:solidFill>
              </a:defRPr>
            </a:lvl8pPr>
            <a:lvl9pPr marL="3175" indent="0" algn="l">
              <a:buNone/>
              <a:defRPr sz="12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dirty="0"/>
              <a:t>Untertitel</a:t>
            </a:r>
          </a:p>
          <a:p>
            <a:pPr lvl="0"/>
            <a:endParaRPr lang="de-DE" dirty="0"/>
          </a:p>
          <a:p>
            <a:pPr lvl="0"/>
            <a:r>
              <a:rPr lang="de-DE" dirty="0"/>
              <a:t>Name, </a:t>
            </a:r>
          </a:p>
          <a:p>
            <a:pPr lvl="0"/>
            <a:r>
              <a:rPr lang="de-DE" dirty="0"/>
              <a:t>Rolle, </a:t>
            </a:r>
          </a:p>
          <a:p>
            <a:pPr lvl="0"/>
            <a:r>
              <a:rPr lang="de-DE" dirty="0"/>
              <a:t>Ort, Datum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A861267-4795-FE44-A705-10BBD50CF0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462" y="1758924"/>
            <a:ext cx="2808312" cy="53374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halte_Text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8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6673651" y="1773238"/>
            <a:ext cx="4319788" cy="42481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Fügen Sie in diesen</a:t>
            </a:r>
            <a:br>
              <a:rPr lang="de-DE" noProof="0"/>
            </a:br>
            <a:r>
              <a:rPr lang="de-DE" noProof="0"/>
              <a:t>Bereich ein Bild ein.</a:t>
            </a: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indent="0">
              <a:defRPr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sz="half" idx="1"/>
          </p:nvPr>
        </p:nvSpPr>
        <p:spPr bwMode="gray">
          <a:xfrm>
            <a:off x="2137146" y="1773238"/>
            <a:ext cx="4320481" cy="4248150"/>
          </a:xfrm>
          <a:prstGeom prst="rect">
            <a:avLst/>
          </a:prstGeom>
        </p:spPr>
        <p:txBody>
          <a:bodyPr/>
          <a:lstStyle>
            <a:lvl1pPr marL="182563" indent="-182563">
              <a:buFont typeface="Arial" charset="0"/>
              <a:buChar char="•"/>
              <a:defRPr sz="1800"/>
            </a:lvl1pPr>
            <a:lvl2pPr marL="539750" indent="-182563">
              <a:buFont typeface="Arial" charset="0"/>
              <a:buChar char="•"/>
              <a:defRPr sz="1800"/>
            </a:lvl2pPr>
            <a:lvl3pPr marL="898525" indent="-184150">
              <a:buFont typeface="Arial" charset="0"/>
              <a:buChar char="•"/>
              <a:defRPr sz="1800"/>
            </a:lvl3pPr>
            <a:lvl4pPr marL="1255713" indent="-184150">
              <a:buFont typeface="Arial" charset="0"/>
              <a:buChar char="•"/>
              <a:defRPr sz="1800"/>
            </a:lvl4pPr>
            <a:lvl5pPr marL="1612900" indent="-174625">
              <a:buFont typeface="Arial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97196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halte_Text-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indent="0">
              <a:defRPr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sz="half" idx="1" hasCustomPrompt="1"/>
          </p:nvPr>
        </p:nvSpPr>
        <p:spPr bwMode="gray">
          <a:xfrm>
            <a:off x="2137146" y="1773238"/>
            <a:ext cx="4320481" cy="4248150"/>
          </a:xfrm>
          <a:prstGeom prst="rect">
            <a:avLst/>
          </a:prstGeom>
        </p:spPr>
        <p:txBody>
          <a:bodyPr/>
          <a:lstStyle>
            <a:lvl1pPr marL="182563" indent="-182563">
              <a:buFont typeface="Arial" charset="0"/>
              <a:buChar char="•"/>
              <a:defRPr sz="1800"/>
            </a:lvl1pPr>
            <a:lvl2pPr marL="539750" indent="-182563">
              <a:buFont typeface="Arial" charset="0"/>
              <a:buChar char="•"/>
              <a:defRPr sz="1800"/>
            </a:lvl2pPr>
            <a:lvl3pPr marL="898525" indent="-184150">
              <a:buFont typeface="Arial" charset="0"/>
              <a:buChar char="•"/>
              <a:defRPr sz="1800"/>
            </a:lvl3pPr>
            <a:lvl4pPr marL="1255713" indent="-184150">
              <a:buFont typeface="Arial" charset="0"/>
              <a:buChar char="•"/>
              <a:defRPr sz="1800"/>
            </a:lvl4pPr>
            <a:lvl5pPr marL="1612900" indent="-174625">
              <a:buFont typeface="Arial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 dirty="0"/>
              <a:t>Textmasterformat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11" name="Inhaltsplatzhalter 2"/>
          <p:cNvSpPr>
            <a:spLocks noGrp="1"/>
          </p:cNvSpPr>
          <p:nvPr>
            <p:ph sz="half" idx="13"/>
          </p:nvPr>
        </p:nvSpPr>
        <p:spPr bwMode="gray">
          <a:xfrm>
            <a:off x="6672958" y="1773238"/>
            <a:ext cx="4320481" cy="4248150"/>
          </a:xfrm>
          <a:prstGeom prst="rect">
            <a:avLst/>
          </a:prstGeom>
        </p:spPr>
        <p:txBody>
          <a:bodyPr/>
          <a:lstStyle>
            <a:lvl1pPr marL="182563" indent="-182563">
              <a:buFont typeface="Arial" charset="0"/>
              <a:buChar char="•"/>
              <a:defRPr sz="1800"/>
            </a:lvl1pPr>
            <a:lvl2pPr marL="539750" indent="-182563">
              <a:buFont typeface="Arial" charset="0"/>
              <a:buChar char="•"/>
              <a:defRPr sz="1800"/>
            </a:lvl2pPr>
            <a:lvl3pPr marL="898525" indent="-184150">
              <a:buFont typeface="Arial" charset="0"/>
              <a:buChar char="•"/>
              <a:defRPr sz="1800"/>
            </a:lvl3pPr>
            <a:lvl4pPr marL="1255713" indent="-184150">
              <a:buFont typeface="Arial" charset="0"/>
              <a:buChar char="•"/>
              <a:defRPr sz="1800"/>
            </a:lvl4pPr>
            <a:lvl5pPr marL="1612900" indent="-174625">
              <a:buFont typeface="Arial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67048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halte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 bwMode="gray">
          <a:xfrm>
            <a:off x="2137148" y="1772770"/>
            <a:ext cx="4752528" cy="4248618"/>
          </a:xfrm>
          <a:prstGeom prst="rect">
            <a:avLst/>
          </a:prstGeom>
        </p:spPr>
        <p:txBody>
          <a:bodyPr/>
          <a:lstStyle>
            <a:lvl1pPr marL="182563" indent="-182563">
              <a:buFont typeface="Arial" charset="0"/>
              <a:buChar char="•"/>
              <a:defRPr/>
            </a:lvl1pPr>
            <a:lvl2pPr marL="539750" indent="-182563">
              <a:defRPr/>
            </a:lvl2pPr>
            <a:lvl3pPr marL="898525" indent="-184150">
              <a:defRPr/>
            </a:lvl3pPr>
            <a:lvl4pPr marL="1255713" indent="-184150">
              <a:defRPr/>
            </a:lvl4pPr>
            <a:lvl5pPr marL="1612900" indent="-174625">
              <a:defRPr/>
            </a:lvl5pPr>
          </a:lstStyle>
          <a:p>
            <a:pPr lvl="0"/>
            <a:r>
              <a:rPr lang="de-DE" noProof="0" dirty="0"/>
              <a:t>Textmasterformat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  <a:p>
            <a:pPr lvl="0"/>
            <a:endParaRPr lang="de-DE" dirty="0"/>
          </a:p>
          <a:p>
            <a:pPr lvl="0"/>
            <a:endParaRPr lang="de-DE" dirty="0"/>
          </a:p>
          <a:p>
            <a:pPr lvl="0"/>
            <a:endParaRPr lang="de-DE" dirty="0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indent="0">
              <a:defRPr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4814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halte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819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3_Facts-Quotes_Bla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23E10B0-E318-6642-9E5D-234B92A56AE1}"/>
              </a:ext>
            </a:extLst>
          </p:cNvPr>
          <p:cNvSpPr txBox="1">
            <a:spLocks/>
          </p:cNvSpPr>
          <p:nvPr userDrawn="1"/>
        </p:nvSpPr>
        <p:spPr bwMode="gray">
          <a:xfrm>
            <a:off x="3001587" y="4652792"/>
            <a:ext cx="6336000" cy="144075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4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0000" indent="-180000" algn="l" defTabSz="914400" rtl="0" eaLnBrk="1" latinLnBrk="0" hangingPunct="1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  <a:buFont typeface="TheSans Swisscom Light" panose="020B0300040303060204" pitchFamily="34" charset="0"/>
              <a:buChar char="−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Vorname Nachname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de-CH" b="0" i="0" dirty="0">
                <a:solidFill>
                  <a:schemeClr val="tx1"/>
                </a:solidFill>
                <a:latin typeface="Frutiger LT Com 55 Roman" panose="020B0503030504020204" pitchFamily="34" charset="77"/>
              </a:rPr>
              <a:t>Position</a:t>
            </a:r>
            <a:br>
              <a:rPr lang="de-CH" b="0" i="0" dirty="0">
                <a:solidFill>
                  <a:schemeClr val="tx1"/>
                </a:solidFill>
                <a:latin typeface="Frutiger LT Com 55 Roman" panose="020B0503030504020204" pitchFamily="34" charset="77"/>
              </a:rPr>
            </a:br>
            <a:r>
              <a:rPr lang="de-CH" b="0" i="0" dirty="0">
                <a:solidFill>
                  <a:schemeClr val="tx1"/>
                </a:solidFill>
                <a:latin typeface="Frutiger LT Com 55 Roman" panose="020B0503030504020204" pitchFamily="34" charset="77"/>
              </a:rPr>
              <a:t>Unternehmen</a:t>
            </a:r>
          </a:p>
        </p:txBody>
      </p:sp>
      <p:sp>
        <p:nvSpPr>
          <p:cNvPr id="12" name="Title 9">
            <a:extLst>
              <a:ext uri="{FF2B5EF4-FFF2-40B4-BE49-F238E27FC236}">
                <a16:creationId xmlns:a16="http://schemas.microsoft.com/office/drawing/2014/main" id="{AAC53B1D-82FC-404B-919B-4F0FEAD52007}"/>
              </a:ext>
            </a:extLst>
          </p:cNvPr>
          <p:cNvSpPr txBox="1">
            <a:spLocks/>
          </p:cNvSpPr>
          <p:nvPr userDrawn="1"/>
        </p:nvSpPr>
        <p:spPr bwMode="gray">
          <a:xfrm>
            <a:off x="2209587" y="1556672"/>
            <a:ext cx="504000" cy="504000"/>
          </a:xfrm>
          <a:prstGeom prst="rect">
            <a:avLst/>
          </a:prstGeom>
        </p:spPr>
        <p:txBody>
          <a:bodyPr vert="horz" lIns="0" tIns="28800" rIns="0" bIns="2880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de-CH" sz="8000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«</a:t>
            </a:r>
          </a:p>
        </p:txBody>
      </p:sp>
      <p:sp>
        <p:nvSpPr>
          <p:cNvPr id="13" name="Title 9">
            <a:extLst>
              <a:ext uri="{FF2B5EF4-FFF2-40B4-BE49-F238E27FC236}">
                <a16:creationId xmlns:a16="http://schemas.microsoft.com/office/drawing/2014/main" id="{3FD893ED-0DD8-FD40-BF9E-37A0A4FC1BDA}"/>
              </a:ext>
            </a:extLst>
          </p:cNvPr>
          <p:cNvSpPr txBox="1">
            <a:spLocks/>
          </p:cNvSpPr>
          <p:nvPr userDrawn="1"/>
        </p:nvSpPr>
        <p:spPr bwMode="gray">
          <a:xfrm rot="10800000">
            <a:off x="9193979" y="3788864"/>
            <a:ext cx="504000" cy="504000"/>
          </a:xfrm>
          <a:prstGeom prst="rect">
            <a:avLst/>
          </a:prstGeom>
        </p:spPr>
        <p:txBody>
          <a:bodyPr vert="horz" lIns="0" tIns="28800" rIns="0" bIns="2880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de-CH" sz="8000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«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4FE1690-FD1E-F24F-9BEF-A0E7D78F8B67}"/>
              </a:ext>
            </a:extLst>
          </p:cNvPr>
          <p:cNvSpPr txBox="1">
            <a:spLocks/>
          </p:cNvSpPr>
          <p:nvPr userDrawn="1"/>
        </p:nvSpPr>
        <p:spPr bwMode="ltGray">
          <a:xfrm>
            <a:off x="3001587" y="1556792"/>
            <a:ext cx="6192000" cy="2880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TheSans Swisscom Light" panose="020B0300040303060204" pitchFamily="34" charset="0"/>
              <a:buNone/>
              <a:defRPr sz="3200" b="1" kern="1200" spc="-5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Lorem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ipsum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dolor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consectetuer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adipiscing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commo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massa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natoque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penatibus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et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magnis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dis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parturient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montes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,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nascetur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ridiculus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mus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dolor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sit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amet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 </a:t>
            </a:r>
            <a:r>
              <a:rPr lang="de-CH" b="1" i="0" dirty="0" err="1">
                <a:solidFill>
                  <a:schemeClr val="tx1"/>
                </a:solidFill>
                <a:latin typeface="Frutiger LT Com 65" panose="020B0503030504020204" pitchFamily="34" charset="77"/>
              </a:rPr>
              <a:t>con</a:t>
            </a:r>
            <a:r>
              <a:rPr lang="de-CH" b="1" i="0" dirty="0">
                <a:solidFill>
                  <a:schemeClr val="tx1"/>
                </a:solidFill>
                <a:latin typeface="Frutiger LT Com 65" panose="020B0503030504020204" pitchFamily="34" charset="77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4_Kapiteltrenner_Neutr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1777107" y="2223025"/>
            <a:ext cx="9216332" cy="1944688"/>
          </a:xfrm>
          <a:prstGeom prst="rect">
            <a:avLst/>
          </a:prstGeom>
        </p:spPr>
        <p:txBody>
          <a:bodyPr bIns="0" anchor="ctr"/>
          <a:lstStyle>
            <a:lvl1pPr marL="630238" indent="-630238">
              <a:spcBef>
                <a:spcPts val="0"/>
              </a:spcBef>
              <a:buNone/>
              <a:defRPr sz="4000" b="1" i="0" baseline="0">
                <a:solidFill>
                  <a:schemeClr val="tx1"/>
                </a:solidFill>
                <a:latin typeface="Frutiger LT Com 65" panose="020B0503030504020204" pitchFamily="34" charset="77"/>
                <a:ea typeface="Frutiger LT Com 65" panose="020B0503030504020204" pitchFamily="34" charset="77"/>
                <a:cs typeface="Frutiger LT Com 65" panose="020B0503030504020204" pitchFamily="34" charset="77"/>
              </a:defRPr>
            </a:lvl1pPr>
            <a:lvl2pPr marL="0" indent="-489600">
              <a:spcBef>
                <a:spcPts val="0"/>
              </a:spcBef>
              <a:buFont typeface="Arial" pitchFamily="34" charset="0"/>
              <a:buNone/>
              <a:defRPr sz="4400">
                <a:solidFill>
                  <a:schemeClr val="bg1"/>
                </a:solidFill>
              </a:defRPr>
            </a:lvl2pPr>
            <a:lvl3pPr marL="0" indent="-489600">
              <a:spcBef>
                <a:spcPts val="0"/>
              </a:spcBef>
              <a:buFont typeface="Arial" pitchFamily="34" charset="0"/>
              <a:buNone/>
              <a:defRPr sz="4400">
                <a:solidFill>
                  <a:schemeClr val="bg1"/>
                </a:solidFill>
              </a:defRPr>
            </a:lvl3pPr>
            <a:lvl4pPr marL="0" indent="0">
              <a:buNone/>
              <a:defRPr sz="4400"/>
            </a:lvl4pPr>
            <a:lvl5pPr marL="0" indent="-489600">
              <a:spcBef>
                <a:spcPts val="0"/>
              </a:spcBef>
              <a:buFont typeface="Arial" pitchFamily="34" charset="0"/>
              <a:buNone/>
              <a:defRPr sz="4400">
                <a:solidFill>
                  <a:schemeClr val="bg1"/>
                </a:solidFill>
              </a:defRPr>
            </a:lvl5pPr>
            <a:lvl6pPr marL="0" indent="-489600">
              <a:spcBef>
                <a:spcPts val="0"/>
              </a:spcBef>
              <a:buNone/>
              <a:defRPr sz="4400">
                <a:solidFill>
                  <a:schemeClr val="bg1"/>
                </a:solidFill>
              </a:defRPr>
            </a:lvl6pPr>
            <a:lvl7pPr marL="0" indent="-489600">
              <a:spcBef>
                <a:spcPts val="0"/>
              </a:spcBef>
              <a:buNone/>
              <a:defRPr sz="4400">
                <a:solidFill>
                  <a:schemeClr val="bg1"/>
                </a:solidFill>
              </a:defRPr>
            </a:lvl7pPr>
            <a:lvl8pPr marL="0" indent="-489600">
              <a:spcBef>
                <a:spcPts val="0"/>
              </a:spcBef>
              <a:buNone/>
              <a:defRPr sz="4400">
                <a:solidFill>
                  <a:schemeClr val="bg1"/>
                </a:solidFill>
              </a:defRPr>
            </a:lvl8pPr>
            <a:lvl9pPr marL="0" indent="-489600">
              <a:spcBef>
                <a:spcPts val="0"/>
              </a:spcBef>
              <a:buNone/>
              <a:defRPr sz="44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Knackiger Kapiteltitel (neutral)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4_Kapiteltrenner_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17">
            <a:extLst>
              <a:ext uri="{FF2B5EF4-FFF2-40B4-BE49-F238E27FC236}">
                <a16:creationId xmlns:a16="http://schemas.microsoft.com/office/drawing/2014/main" id="{6E8DB391-D5CA-5540-9982-4654D55BE6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13757" y="1866876"/>
            <a:ext cx="2807966" cy="32903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5_Contac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2"/>
          <p:cNvSpPr>
            <a:spLocks noGrp="1"/>
          </p:cNvSpPr>
          <p:nvPr>
            <p:ph type="dt" sz="half" idx="10"/>
          </p:nvPr>
        </p:nvSpPr>
        <p:spPr bwMode="gray">
          <a:xfrm rot="16200000">
            <a:off x="11461810" y="1938986"/>
            <a:ext cx="648124" cy="288000"/>
          </a:xfrm>
          <a:prstGeom prst="rect">
            <a:avLst/>
          </a:prstGeom>
        </p:spPr>
        <p:txBody>
          <a:bodyPr/>
          <a:lstStyle/>
          <a:p>
            <a:r>
              <a:rPr lang="de-DE" dirty="0" err="1"/>
              <a:t>dd</a:t>
            </a:r>
            <a:r>
              <a:rPr lang="de-DE" dirty="0"/>
              <a:t>/mm/</a:t>
            </a:r>
            <a:r>
              <a:rPr lang="de-DE" dirty="0" err="1"/>
              <a:t>yyyy</a:t>
            </a:r>
            <a:endParaRPr lang="de-DE" dirty="0"/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11"/>
          </p:nvPr>
        </p:nvSpPr>
        <p:spPr bwMode="gray">
          <a:xfrm>
            <a:off x="11642235" y="1124744"/>
            <a:ext cx="288000" cy="287976"/>
          </a:xfrm>
          <a:prstGeom prst="rect">
            <a:avLst/>
          </a:prstGeom>
        </p:spPr>
        <p:txBody>
          <a:bodyPr/>
          <a:lstStyle/>
          <a:p>
            <a:fld id="{F4152B43-0D93-45A1-BE43-5405A99BCA7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12"/>
          </p:nvPr>
        </p:nvSpPr>
        <p:spPr bwMode="gray">
          <a:xfrm rot="16200000">
            <a:off x="10130050" y="4005078"/>
            <a:ext cx="3312370" cy="288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Schulkreis Mattenhof-</a:t>
            </a:r>
            <a:r>
              <a:rPr lang="de-DE" dirty="0" err="1"/>
              <a:t>Weissenbühl</a:t>
            </a:r>
            <a:r>
              <a:rPr lang="de-DE" dirty="0"/>
              <a:t>, Folienbibliothek</a:t>
            </a:r>
          </a:p>
        </p:txBody>
      </p:sp>
      <p:sp>
        <p:nvSpPr>
          <p:cNvPr id="11" name="Textplatzhalter 6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745659" y="1773238"/>
            <a:ext cx="4823841" cy="439261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0" indent="0">
              <a:buNone/>
              <a:defRPr sz="1400"/>
            </a:lvl2pPr>
            <a:lvl3pPr marL="0" indent="0">
              <a:buNone/>
              <a:defRPr sz="1400" u="sng"/>
            </a:lvl3pPr>
            <a:lvl4pPr marL="0" indent="0">
              <a:buNone/>
              <a:defRPr sz="1200"/>
            </a:lvl4pPr>
            <a:lvl5pPr marL="0" indent="0">
              <a:buFont typeface="Arial" pitchFamily="34" charset="0"/>
              <a:buNone/>
              <a:defRPr sz="1200"/>
            </a:lvl5pPr>
            <a:lvl6pPr marL="0" indent="0">
              <a:buNone/>
              <a:defRPr sz="1200"/>
            </a:lvl6pPr>
            <a:lvl7pPr marL="0" indent="0">
              <a:buNone/>
              <a:defRPr sz="1200"/>
            </a:lvl7pPr>
            <a:lvl8pPr marL="0" indent="0">
              <a:buNone/>
              <a:defRPr sz="1200"/>
            </a:lvl8pPr>
            <a:lvl9pPr marL="0" indent="0">
              <a:buNone/>
              <a:defRPr sz="1200"/>
            </a:lvl9pPr>
          </a:lstStyle>
          <a:p>
            <a:r>
              <a:rPr lang="en-GB" dirty="0" err="1"/>
              <a:t>Schulkreis</a:t>
            </a:r>
            <a:r>
              <a:rPr lang="en-GB" dirty="0"/>
              <a:t> </a:t>
            </a:r>
            <a:r>
              <a:rPr lang="en-GB" dirty="0" err="1"/>
              <a:t>Mattenhof-Weissenbühl</a:t>
            </a:r>
            <a:endParaRPr lang="en-GB" dirty="0"/>
          </a:p>
          <a:p>
            <a:endParaRPr lang="en-GB" dirty="0"/>
          </a:p>
          <a:p>
            <a:r>
              <a:rPr lang="en-GB" dirty="0" err="1"/>
              <a:t>Joceline</a:t>
            </a:r>
            <a:r>
              <a:rPr lang="en-GB" dirty="0"/>
              <a:t> Gerber</a:t>
            </a:r>
          </a:p>
          <a:p>
            <a:r>
              <a:rPr lang="en-GB" dirty="0" err="1"/>
              <a:t>Eigerstrasse</a:t>
            </a:r>
            <a:r>
              <a:rPr lang="en-GB" dirty="0"/>
              <a:t> 38</a:t>
            </a:r>
          </a:p>
          <a:p>
            <a:r>
              <a:rPr lang="en-GB" dirty="0"/>
              <a:t>3007 Bern</a:t>
            </a:r>
          </a:p>
          <a:p>
            <a:r>
              <a:rPr lang="en-GB" dirty="0"/>
              <a:t>031 321 28 18</a:t>
            </a:r>
          </a:p>
          <a:p>
            <a:r>
              <a:rPr lang="en-GB" dirty="0" err="1"/>
              <a:t>joceline.gerber@bern.ch</a:t>
            </a:r>
            <a:endParaRPr lang="en-GB" dirty="0"/>
          </a:p>
        </p:txBody>
      </p:sp>
      <p:sp>
        <p:nvSpPr>
          <p:cNvPr id="12" name="Titel 1"/>
          <p:cNvSpPr>
            <a:spLocks noGrp="1"/>
          </p:cNvSpPr>
          <p:nvPr>
            <p:ph type="title" hasCustomPrompt="1"/>
          </p:nvPr>
        </p:nvSpPr>
        <p:spPr>
          <a:xfrm>
            <a:off x="6745659" y="404664"/>
            <a:ext cx="4823841" cy="1152369"/>
          </a:xfrm>
        </p:spPr>
        <p:txBody>
          <a:bodyPr/>
          <a:lstStyle/>
          <a:p>
            <a:r>
              <a:rPr lang="en-GB" dirty="0" err="1"/>
              <a:t>Kontaktinformationen</a:t>
            </a:r>
            <a:endParaRPr lang="en-GB" dirty="0"/>
          </a:p>
        </p:txBody>
      </p:sp>
      <p:sp>
        <p:nvSpPr>
          <p:cNvPr id="19" name="Line 13"/>
          <p:cNvSpPr>
            <a:spLocks noChangeShapeType="1"/>
          </p:cNvSpPr>
          <p:nvPr userDrawn="1"/>
        </p:nvSpPr>
        <p:spPr bwMode="gray">
          <a:xfrm>
            <a:off x="11642235" y="6021288"/>
            <a:ext cx="55294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1" name="Line 8"/>
          <p:cNvSpPr>
            <a:spLocks noChangeShapeType="1"/>
          </p:cNvSpPr>
          <p:nvPr userDrawn="1"/>
        </p:nvSpPr>
        <p:spPr bwMode="gray">
          <a:xfrm flipV="1">
            <a:off x="11642235" y="1412720"/>
            <a:ext cx="552940" cy="56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8E50B775-BD8B-8A41-8358-F1A7F35543E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075" y="908720"/>
            <a:ext cx="2845168" cy="54074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6_Outr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731E61EC-B09C-AE46-A5D1-03C0D37945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930" y="2732711"/>
            <a:ext cx="1440161" cy="1440161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275B8610-74BD-E942-89C9-E9A204E6BD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559" y="2711422"/>
            <a:ext cx="1440161" cy="1440161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CA42EFB7-8722-4D4F-8561-BEA0F578F6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817" y="2732711"/>
            <a:ext cx="1440161" cy="1440161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947169BE-DBF4-3A48-89E8-483831C6B77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188" y="2708920"/>
            <a:ext cx="1440161" cy="144016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1.xml"/><Relationship Id="rId20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elplatzhalter 15"/>
          <p:cNvSpPr>
            <a:spLocks noGrp="1"/>
          </p:cNvSpPr>
          <p:nvPr>
            <p:ph type="title"/>
          </p:nvPr>
        </p:nvSpPr>
        <p:spPr bwMode="gray">
          <a:xfrm>
            <a:off x="2137147" y="404664"/>
            <a:ext cx="8856292" cy="1152369"/>
          </a:xfrm>
          <a:prstGeom prst="rect">
            <a:avLst/>
          </a:prstGeom>
        </p:spPr>
        <p:txBody>
          <a:bodyPr vert="horz" lIns="0" tIns="0" rIns="0" bIns="108000" rtlCol="0" anchor="b">
            <a:no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17" name="Textplatzhalter 16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 bwMode="gray">
          <a:xfrm>
            <a:off x="2137147" y="1773238"/>
            <a:ext cx="8856292" cy="4248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" name="VCT_Marker_ID_2" hidden="1"/>
          <p:cNvSpPr/>
          <p:nvPr userDrawn="1">
            <p:custDataLst>
              <p:tags r:id="rId17"/>
            </p:custDataLst>
          </p:nvPr>
        </p:nvSpPr>
        <p:spPr bwMode="gray">
          <a:xfrm>
            <a:off x="1693775" y="127000"/>
            <a:ext cx="169377" cy="127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 err="1">
              <a:solidFill>
                <a:schemeClr val="tx1"/>
              </a:solidFill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0B736698-AFA7-2141-B8DE-3DC1F31CA900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3" y="2717318"/>
            <a:ext cx="328909" cy="328909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CE9A9D35-21DD-F443-BADC-1F269A477CC8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3" y="2186460"/>
            <a:ext cx="328909" cy="328909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FE185E8-B8F1-034F-9DB6-A7A40F82AC9E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4" y="1124744"/>
            <a:ext cx="328909" cy="328909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113ED8B0-D910-B54E-94C5-8DB3583ABAB2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3" y="1655602"/>
            <a:ext cx="328909" cy="32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69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6" r:id="rId2"/>
    <p:sldLayoutId id="2147483687" r:id="rId3"/>
    <p:sldLayoutId id="2147483673" r:id="rId4"/>
    <p:sldLayoutId id="2147483670" r:id="rId5"/>
    <p:sldLayoutId id="2147483653" r:id="rId6"/>
    <p:sldLayoutId id="2147483652" r:id="rId7"/>
    <p:sldLayoutId id="2147483651" r:id="rId8"/>
    <p:sldLayoutId id="2147483655" r:id="rId9"/>
    <p:sldLayoutId id="2147483683" r:id="rId10"/>
    <p:sldLayoutId id="2147483684" r:id="rId11"/>
    <p:sldLayoutId id="2147483667" r:id="rId12"/>
    <p:sldLayoutId id="2147483678" r:id="rId13"/>
    <p:sldLayoutId id="214748367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marL="630238" indent="-630238" algn="l" defTabSz="914400" rtl="0" eaLnBrk="1" latinLnBrk="0" hangingPunct="1">
        <a:spcBef>
          <a:spcPct val="0"/>
        </a:spcBef>
        <a:buNone/>
        <a:defRPr lang="en-GB" sz="2400" b="1" i="0" kern="1200" dirty="0">
          <a:solidFill>
            <a:schemeClr val="tx1"/>
          </a:solidFill>
          <a:latin typeface="Frutiger LT Com 65" panose="020B0503030504020204" pitchFamily="34" charset="77"/>
          <a:ea typeface="Frutiger LT Com 65" panose="020B0503030504020204" pitchFamily="34" charset="77"/>
          <a:cs typeface="Frutiger LT Com 65" panose="020B0503030504020204" pitchFamily="34" charset="77"/>
        </a:defRPr>
      </a:lvl1pPr>
    </p:titleStyle>
    <p:bodyStyle>
      <a:lvl1pPr marL="182563" indent="-182563" algn="l" defTabSz="914400" rtl="0" eaLnBrk="1" latinLnBrk="0" hangingPunct="1">
        <a:spcBef>
          <a:spcPct val="20000"/>
        </a:spcBef>
        <a:buClr>
          <a:schemeClr val="tx1"/>
        </a:buClr>
        <a:buFont typeface="TheSans Swisscom" pitchFamily="34" charset="0"/>
        <a:buChar char="&gt;"/>
        <a:defRPr lang="de-DE" sz="1800" b="0" i="0" kern="1200" dirty="0" smtClean="0">
          <a:solidFill>
            <a:schemeClr val="tx1"/>
          </a:solidFill>
          <a:latin typeface="Frutiger LT Com 45 Light" panose="020B0303030504020204" pitchFamily="34" charset="77"/>
          <a:ea typeface="Frutiger LT Com 45 Light" panose="020B0303030504020204" pitchFamily="34" charset="77"/>
          <a:cs typeface="Frutiger LT Com 45 Light" panose="020B0303030504020204" pitchFamily="34" charset="77"/>
        </a:defRPr>
      </a:lvl1pPr>
      <a:lvl2pPr marL="539750" indent="-182563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lang="de-DE" sz="1800" b="0" i="0" kern="1200" dirty="0" smtClean="0">
          <a:solidFill>
            <a:schemeClr val="tx1"/>
          </a:solidFill>
          <a:latin typeface="Frutiger LT Com 45 Light" panose="020B0303030504020204" pitchFamily="34" charset="77"/>
          <a:ea typeface="Frutiger LT Com 45 Light" panose="020B0303030504020204" pitchFamily="34" charset="77"/>
          <a:cs typeface="Frutiger LT Com 45 Light" panose="020B0303030504020204" pitchFamily="34" charset="77"/>
        </a:defRPr>
      </a:lvl2pPr>
      <a:lvl3pPr marL="898525" indent="-184150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lang="de-DE" sz="1800" b="0" i="0" kern="1200" dirty="0" smtClean="0">
          <a:solidFill>
            <a:schemeClr val="tx1"/>
          </a:solidFill>
          <a:latin typeface="Frutiger LT Com 45 Light" panose="020B0303030504020204" pitchFamily="34" charset="77"/>
          <a:ea typeface="Frutiger LT Com 45 Light" panose="020B0303030504020204" pitchFamily="34" charset="77"/>
          <a:cs typeface="Frutiger LT Com 45 Light" panose="020B0303030504020204" pitchFamily="34" charset="77"/>
        </a:defRPr>
      </a:lvl3pPr>
      <a:lvl4pPr marL="1255713" indent="-184150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lang="de-DE" sz="1800" b="0" i="0" kern="1200" dirty="0" smtClean="0">
          <a:solidFill>
            <a:schemeClr val="tx1"/>
          </a:solidFill>
          <a:latin typeface="Frutiger LT Com 45 Light" panose="020B0303030504020204" pitchFamily="34" charset="77"/>
          <a:ea typeface="Frutiger LT Com 45 Light" panose="020B0303030504020204" pitchFamily="34" charset="77"/>
          <a:cs typeface="Frutiger LT Com 45 Light" panose="020B0303030504020204" pitchFamily="34" charset="77"/>
        </a:defRPr>
      </a:lvl4pPr>
      <a:lvl5pPr marL="1612900" indent="-174625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lang="en-GB" sz="1800" b="0" i="0" kern="1200" dirty="0">
          <a:solidFill>
            <a:schemeClr val="tx1"/>
          </a:solidFill>
          <a:latin typeface="Frutiger LT Com 45 Light" panose="020B0303030504020204" pitchFamily="34" charset="77"/>
          <a:ea typeface="Frutiger LT Com 45 Light" panose="020B0303030504020204" pitchFamily="34" charset="77"/>
          <a:cs typeface="Frutiger LT Com 45 Light" panose="020B0303030504020204" pitchFamily="34" charset="77"/>
        </a:defRPr>
      </a:lvl5pPr>
      <a:lvl6pPr marL="1970088" indent="-174625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335213" indent="-182563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693988" indent="-184150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051175" indent="-182563" algn="l" defTabSz="914400" rtl="0" eaLnBrk="1" latinLnBrk="0" hangingPunct="1">
        <a:spcBef>
          <a:spcPct val="20000"/>
        </a:spcBef>
        <a:buFont typeface="TheSans Swisscom Light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joceline.gerber@bern.ch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hyperlink" Target="mailto:barbara.macchi@bern.ch" TargetMode="External"/><Relationship Id="rId4" Type="http://schemas.openxmlformats.org/officeDocument/2006/relationships/hyperlink" Target="mailto:giuliano.piciatti@bern.ch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882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1000">
        <p:fade/>
      </p:transition>
    </mc:Choice>
    <mc:Fallback xmlns="">
      <p:transition spd="med" advTm="4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632F7C44-4841-824D-AA4D-29672B0C3B95}"/>
              </a:ext>
            </a:extLst>
          </p:cNvPr>
          <p:cNvSpPr txBox="1"/>
          <p:nvPr/>
        </p:nvSpPr>
        <p:spPr>
          <a:xfrm>
            <a:off x="985019" y="2060848"/>
            <a:ext cx="9049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latin typeface="Frutiger LT Com 65" panose="020B0503030504020204" pitchFamily="34" charset="77"/>
              </a:rPr>
              <a:t>Übertrittverfahren im Schulkreis Mattenhof </a:t>
            </a:r>
            <a:r>
              <a:rPr lang="de-DE" sz="3600" b="1" dirty="0" err="1">
                <a:latin typeface="Frutiger LT Com 65" panose="020B0503030504020204" pitchFamily="34" charset="77"/>
              </a:rPr>
              <a:t>Weissenbühl</a:t>
            </a:r>
            <a:endParaRPr lang="de-DE" sz="3600" b="1" dirty="0">
              <a:latin typeface="Frutiger LT Com 65" panose="020B050303050402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2573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523210C-7EF3-A845-98B9-82AE6B8CB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 dirty="0"/>
              <a:t>Inhalt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D674689-E8DD-AE41-B177-BAB124297E8E}"/>
              </a:ext>
            </a:extLst>
          </p:cNvPr>
          <p:cNvSpPr txBox="1">
            <a:spLocks/>
          </p:cNvSpPr>
          <p:nvPr/>
        </p:nvSpPr>
        <p:spPr bwMode="gray">
          <a:xfrm>
            <a:off x="1489075" y="1772816"/>
            <a:ext cx="6336705" cy="42481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2563" indent="-182563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Arial" charset="0"/>
              <a:buChar char="•"/>
              <a:defRPr lang="de-DE" sz="1800" b="0" i="0" kern="120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1pPr>
            <a:lvl2pPr marL="539750" indent="-182563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lang="de-DE" sz="1800" b="0" i="0" kern="120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2pPr>
            <a:lvl3pPr marL="898525" indent="-184150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lang="de-DE" sz="1800" b="0" i="0" kern="120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3pPr>
            <a:lvl4pPr marL="1255713" indent="-184150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lang="de-DE" sz="1800" b="0" i="0" kern="120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4pPr>
            <a:lvl5pPr marL="1612900" indent="-174625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lang="en-GB" sz="1800" b="0" i="0" kern="1200">
                <a:solidFill>
                  <a:schemeClr val="tx1"/>
                </a:solidFill>
                <a:latin typeface="Frutiger LT Com 45 Light" panose="020B0303030504020204" pitchFamily="34" charset="77"/>
                <a:ea typeface="Frutiger LT Com 45 Light" panose="020B0303030504020204" pitchFamily="34" charset="77"/>
                <a:cs typeface="Frutiger LT Com 45 Light" panose="020B0303030504020204" pitchFamily="34" charset="77"/>
              </a:defRPr>
            </a:lvl5pPr>
            <a:lvl6pPr marL="1970088" indent="-174625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5213" indent="-182563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93988" indent="-184150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51175" indent="-182563" algn="l" defTabSz="914400" rtl="0" eaLnBrk="1" latinLnBrk="0" hangingPunct="1">
              <a:spcBef>
                <a:spcPct val="20000"/>
              </a:spcBef>
              <a:buFont typeface="TheSans Swisscom Light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4375" lvl="2" indent="0">
              <a:spcAft>
                <a:spcPts val="500"/>
              </a:spcAft>
              <a:buNone/>
            </a:pPr>
            <a:endParaRPr lang="de-CH" sz="2400" dirty="0"/>
          </a:p>
          <a:p>
            <a:pPr lvl="2">
              <a:spcAft>
                <a:spcPts val="500"/>
              </a:spcAft>
              <a:buFont typeface="Symbol" pitchFamily="2" charset="2"/>
              <a:buChar char="-"/>
            </a:pPr>
            <a:r>
              <a:rPr lang="de-CH" sz="2400" dirty="0"/>
              <a:t> Übertrittverfahren </a:t>
            </a:r>
          </a:p>
          <a:p>
            <a:pPr lvl="2">
              <a:spcAft>
                <a:spcPts val="500"/>
              </a:spcAft>
              <a:buFont typeface="Symbol" pitchFamily="2" charset="2"/>
              <a:buChar char="-"/>
            </a:pPr>
            <a:r>
              <a:rPr lang="de-CH" sz="2400" dirty="0"/>
              <a:t> Schulmodelle Oberstufe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16286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2000">
        <p:fade/>
      </p:transition>
    </mc:Choice>
    <mc:Fallback xmlns="">
      <p:transition spd="med" advTm="3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3346BA13-A5E3-2842-8AAF-8FBFBE9B3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3091" y="3349232"/>
            <a:ext cx="21803726" cy="511816"/>
          </a:xfrm>
        </p:spPr>
        <p:txBody>
          <a:bodyPr/>
          <a:lstStyle/>
          <a:p>
            <a:r>
              <a:rPr lang="de-DE" sz="2800" dirty="0">
                <a:latin typeface="Frutiger LT Com 45 Light" panose="020B0303030504020204" pitchFamily="34" charset="77"/>
              </a:rPr>
              <a:t>Bildungssystem Schweiz</a:t>
            </a:r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07389BE2-6A8E-314A-90A0-4023345A10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3277"/>
          <a:stretch/>
        </p:blipFill>
        <p:spPr>
          <a:xfrm>
            <a:off x="7465739" y="106729"/>
            <a:ext cx="4485607" cy="6562631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0DF19FB3-30BF-EE4F-B2D2-00E706842486}"/>
              </a:ext>
            </a:extLst>
          </p:cNvPr>
          <p:cNvSpPr/>
          <p:nvPr/>
        </p:nvSpPr>
        <p:spPr bwMode="gray">
          <a:xfrm>
            <a:off x="768995" y="980728"/>
            <a:ext cx="504056" cy="21602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 err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19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6000">
        <p:fade/>
      </p:transition>
    </mc:Choice>
    <mc:Fallback xmlns="">
      <p:transition spd="med" advTm="2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6FF342CD-0032-A747-BA4F-1B5C2F33A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3132" y="404664"/>
            <a:ext cx="8856292" cy="1152369"/>
          </a:xfrm>
        </p:spPr>
        <p:txBody>
          <a:bodyPr/>
          <a:lstStyle/>
          <a:p>
            <a:r>
              <a:rPr lang="de-DE" sz="2000" dirty="0"/>
              <a:t>Zeitpunkte für Beurteilungsberichte und Schullaufbahnentscheide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D5AA374-29B0-A941-8748-EDD8A9EF4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9637" y="2070100"/>
            <a:ext cx="7835900" cy="27178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E0307558-344F-3046-8778-5F3B60EB03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131" y="2072269"/>
            <a:ext cx="8856293" cy="312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9000">
        <p:fade/>
      </p:transition>
    </mc:Choice>
    <mc:Fallback xmlns="">
      <p:transition spd="med" advTm="1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42A15EB-E317-7249-A0F5-1042B3A32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 dirty="0"/>
              <a:t>Ziel des Übertrittverfahrens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F9C8280-1DDD-7543-BFF3-A857E455F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45915" y="1772816"/>
            <a:ext cx="6336705" cy="424815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de-DE" sz="2400" dirty="0"/>
              <a:t>DVBS, Artikel 33.1</a:t>
            </a:r>
          </a:p>
          <a:p>
            <a:pPr marL="0" indent="0">
              <a:buNone/>
            </a:pPr>
            <a:r>
              <a:rPr lang="de-CH" sz="2400" dirty="0"/>
              <a:t>«Ziel des Übertrittverfahrens ist es, Schülerinnen und Schüler entsprechend ihren Fähigkeiten und ihrer mutmasslichen Entwicklung demjenigen Schultyp und gegebenenfalls denjenigen Niveaufächern der Sekundarstufe I zuzuweisen, in denen sie am besten gefördert werden.»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46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5000">
        <p:fade/>
      </p:transition>
    </mc:Choice>
    <mc:Fallback xmlns="">
      <p:transition spd="med" advTm="4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48F14B8E-3183-814C-B5D8-5127F16DE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7147" y="1772770"/>
            <a:ext cx="9217023" cy="4248618"/>
          </a:xfrm>
        </p:spPr>
        <p:txBody>
          <a:bodyPr/>
          <a:lstStyle/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r>
              <a:rPr lang="de-DE" sz="2400" dirty="0"/>
              <a:t>Das Übertrittverfahren erfolgt als Teamprozess zwischen Schüler*in, Lehrperson und Eltern</a:t>
            </a:r>
          </a:p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r>
              <a:rPr lang="de-DE" sz="2400" dirty="0"/>
              <a:t>Die Schüler*innen erleben den Übertritt von der Primarstufe in die Sekundarstufe ohne Selektionsdruck</a:t>
            </a:r>
          </a:p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endParaRPr lang="de-DE" sz="2400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F33521D1-C997-B242-B1A6-54AC57DFF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Unsere Ziele:</a:t>
            </a:r>
          </a:p>
        </p:txBody>
      </p:sp>
    </p:spTree>
    <p:extLst>
      <p:ext uri="{BB962C8B-B14F-4D97-AF65-F5344CB8AC3E}">
        <p14:creationId xmlns:p14="http://schemas.microsoft.com/office/powerpoint/2010/main" val="143293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3200" dirty="0"/>
              <a:t>Das Wichtigste in Kürze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2137147" y="1700808"/>
            <a:ext cx="8856292" cy="4680520"/>
          </a:xfrm>
        </p:spPr>
        <p:txBody>
          <a:bodyPr/>
          <a:lstStyle/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r>
              <a:rPr lang="de-CH" sz="2400" dirty="0"/>
              <a:t>Der Übertritt erfolgt grundsätzlich nach den Vorgaben der «Direktionsverordnung über die Beurteilung und Schullaufbahnentscheide in der Volksschule» (DVBS)</a:t>
            </a:r>
          </a:p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r>
              <a:rPr lang="de-CH" sz="2400" dirty="0"/>
              <a:t>Das Übertrittgespräch erfolgt immer mit Einigung. Im Zweifelsfall gilt die Zuweisung aus der Sicht der Eltern </a:t>
            </a:r>
          </a:p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r>
              <a:rPr lang="de-CH" sz="2400" dirty="0"/>
              <a:t>Kein Kind geht an die Kontrollprüfung des Kantons</a:t>
            </a:r>
          </a:p>
          <a:p>
            <a:pPr marL="230400" indent="-230400">
              <a:spcBef>
                <a:spcPts val="1000"/>
              </a:spcBef>
              <a:buFont typeface="Symbol" pitchFamily="2" charset="2"/>
              <a:buChar char="-"/>
            </a:pPr>
            <a:r>
              <a:rPr lang="de-CH" sz="2400" dirty="0"/>
              <a:t>Die Leistungen in der 7. Klasse zeigen, ob die Einteilungen richtig waren und werden gegebenenfalls angepasst </a:t>
            </a:r>
          </a:p>
        </p:txBody>
      </p:sp>
    </p:spTree>
    <p:extLst>
      <p:ext uri="{BB962C8B-B14F-4D97-AF65-F5344CB8AC3E}">
        <p14:creationId xmlns:p14="http://schemas.microsoft.com/office/powerpoint/2010/main" val="290550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5000">
        <p:fade/>
      </p:transition>
    </mc:Choice>
    <mc:Fallback xmlns="">
      <p:transition spd="med" advTm="4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EEE724CE-BC38-E245-A573-BADDCB903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2287" y="18937"/>
            <a:ext cx="8856292" cy="1152369"/>
          </a:xfrm>
        </p:spPr>
        <p:txBody>
          <a:bodyPr/>
          <a:lstStyle/>
          <a:p>
            <a:r>
              <a:rPr lang="de-DE" dirty="0"/>
              <a:t>Zeitlicher Ablauf des Übertrittverfahrens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23108A32-3573-C54A-85F3-94B7AB61F7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468435"/>
              </p:ext>
            </p:extLst>
          </p:nvPr>
        </p:nvGraphicFramePr>
        <p:xfrm>
          <a:off x="2157410" y="1171306"/>
          <a:ext cx="6480720" cy="5488535"/>
        </p:xfrm>
        <a:graphic>
          <a:graphicData uri="http://schemas.openxmlformats.org/drawingml/2006/table">
            <a:tbl>
              <a:tblPr/>
              <a:tblGrid>
                <a:gridCol w="1746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4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94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51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65" panose="020B0503030504020204" pitchFamily="34" charset="77"/>
                        </a:rPr>
                        <a:t>Wann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65" panose="020B0503030504020204" pitchFamily="34" charset="77"/>
                        </a:rPr>
                        <a:t>Was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65" panose="020B0503030504020204" pitchFamily="34" charset="77"/>
                        </a:rPr>
                        <a:t>Wer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5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5. Schuljahr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utiger LT Com 45 Light" panose="020B0303030504020204" pitchFamily="34" charset="7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utiger LT Com 45 Light" panose="020B0303030504020204" pitchFamily="34" charset="7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0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ganzes Jahr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Beurteilung zählt für den Übertrittentscheid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CH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utiger LT Com 45 Light" panose="020B0303030504020204" pitchFamily="34" charset="7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Zeitpunkt </a:t>
                      </a:r>
                      <a:r>
                        <a:rPr kumimoji="0" lang="de-CH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indiv</a:t>
                      </a: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Standortgespräch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Klassenlehrperson, Schülerin oder Schüler, Eltern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637193"/>
                  </a:ext>
                </a:extLst>
              </a:tr>
              <a:tr h="2955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6. Schuljahr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utiger LT Com 45 Light" panose="020B0303030504020204" pitchFamily="34" charset="7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utiger LT Com 45 Light" panose="020B0303030504020204" pitchFamily="34" charset="7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6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November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Zwischenbericht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Klassenlehrperson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93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Ab Mitte Januar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Abgabe des Übertrittberichtes und des Protokolls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Klassenlehrperson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0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Bis Mitte Februar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Übertrittgespräch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Klassenlehrperson, Schülerin oder Schüler, Eltern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0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bis 20. Februar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Übertrittprotokoll geht zurück an die Schule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Eltern &gt; Klassenlehrperson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93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Bis Juni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Nach Bedarf kann ein weiteres Gespräch statt finden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utiger LT Com 45 Light" panose="020B0303030504020204" pitchFamily="34" charset="77"/>
                        </a:rPr>
                        <a:t>Klassenlehrperson &gt; Eltern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5069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13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spd="med" advTm="2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3200" dirty="0"/>
              <a:t>Die Schulmodelle in unserem Schulkreis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2137146" y="1773238"/>
            <a:ext cx="9145017" cy="4248150"/>
          </a:xfrm>
        </p:spPr>
        <p:txBody>
          <a:bodyPr/>
          <a:lstStyle/>
          <a:p>
            <a:pPr marL="230400" indent="-230400">
              <a:spcBef>
                <a:spcPts val="1000"/>
              </a:spcBef>
              <a:spcAft>
                <a:spcPts val="600"/>
              </a:spcAft>
              <a:buSzPct val="110000"/>
              <a:buFont typeface="Symbol" pitchFamily="2" charset="2"/>
              <a:buChar char="-"/>
            </a:pPr>
            <a:r>
              <a:rPr lang="de-CH" sz="2400" dirty="0"/>
              <a:t>Munzinger: Mosaikmodell (niveau- und altersgemischte Klassen)</a:t>
            </a:r>
          </a:p>
          <a:p>
            <a:pPr marL="230400" indent="-230400">
              <a:spcBef>
                <a:spcPts val="1000"/>
              </a:spcBef>
              <a:spcAft>
                <a:spcPts val="600"/>
              </a:spcAft>
              <a:buSzPct val="110000"/>
              <a:buFont typeface="Symbol" pitchFamily="2" charset="2"/>
              <a:buChar char="-"/>
            </a:pPr>
            <a:r>
              <a:rPr lang="de-CH" sz="2400" dirty="0"/>
              <a:t>Brunnmatt: Spiegelmodell (niveaugemischte und altersgetrennte Klassen; in den Hauptfächern je zwei Niveaus)</a:t>
            </a:r>
          </a:p>
          <a:p>
            <a:endParaRPr lang="de-CH" sz="2400" dirty="0"/>
          </a:p>
          <a:p>
            <a:pPr marL="0" indent="0">
              <a:buNone/>
            </a:pPr>
            <a:r>
              <a:rPr lang="de-CH" sz="2400" dirty="0"/>
              <a:t>Beide Modelle sind durchlässig. Ein Klassenwechsel ist bei einem Niveauwechsel nicht nötig.</a:t>
            </a:r>
          </a:p>
        </p:txBody>
      </p:sp>
    </p:spTree>
    <p:extLst>
      <p:ext uri="{BB962C8B-B14F-4D97-AF65-F5344CB8AC3E}">
        <p14:creationId xmlns:p14="http://schemas.microsoft.com/office/powerpoint/2010/main" val="380999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7000">
        <p:fade/>
      </p:transition>
    </mc:Choice>
    <mc:Fallback xmlns="">
      <p:transition spd="med" advTm="3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09B522DC-5A4C-484E-A6ED-B2BBD959F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Für Fragen zum Übertritt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B09371B-B306-FE40-B0E0-A2718029B3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33054" y="1773238"/>
            <a:ext cx="4320481" cy="4248150"/>
          </a:xfrm>
        </p:spPr>
        <p:txBody>
          <a:bodyPr/>
          <a:lstStyle/>
          <a:p>
            <a:pPr marL="0" indent="0">
              <a:buNone/>
            </a:pPr>
            <a:r>
              <a:rPr lang="de-DE" b="1" dirty="0"/>
              <a:t>Schulleitung Mittelstufe Schulkreis Mattenhof-</a:t>
            </a:r>
            <a:r>
              <a:rPr lang="de-DE" b="1" dirty="0" err="1"/>
              <a:t>Weissenbühl</a:t>
            </a:r>
            <a:r>
              <a:rPr lang="de-DE" b="1" dirty="0"/>
              <a:t>:</a:t>
            </a:r>
          </a:p>
          <a:p>
            <a:pPr marL="0" indent="0">
              <a:buNone/>
            </a:pPr>
            <a:r>
              <a:rPr lang="de-DE" dirty="0"/>
              <a:t>Joceline Gerber</a:t>
            </a:r>
          </a:p>
          <a:p>
            <a:pPr marL="0" indent="0">
              <a:buNone/>
            </a:pPr>
            <a:r>
              <a:rPr lang="de-DE" dirty="0">
                <a:hlinkClick r:id="rId3"/>
              </a:rPr>
              <a:t>joceline.gerber@bern.ch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b="1" dirty="0"/>
              <a:t>Schulleitung Oberstufe </a:t>
            </a:r>
            <a:r>
              <a:rPr lang="de-DE" b="1" dirty="0" err="1"/>
              <a:t>Munzinger</a:t>
            </a:r>
            <a:r>
              <a:rPr lang="de-DE" b="1" dirty="0"/>
              <a:t>:</a:t>
            </a:r>
          </a:p>
          <a:p>
            <a:pPr marL="0" indent="0">
              <a:buNone/>
            </a:pPr>
            <a:r>
              <a:rPr lang="de-DE" dirty="0"/>
              <a:t>Giuliani </a:t>
            </a:r>
            <a:r>
              <a:rPr lang="de-DE" dirty="0" err="1"/>
              <a:t>Piciatti</a:t>
            </a:r>
            <a:endParaRPr lang="de-DE" dirty="0"/>
          </a:p>
          <a:p>
            <a:pPr marL="0" indent="0">
              <a:buNone/>
            </a:pPr>
            <a:r>
              <a:rPr lang="de-DE" dirty="0">
                <a:hlinkClick r:id="rId4"/>
              </a:rPr>
              <a:t>giuliano.piciatti@bern.ch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b="1" dirty="0"/>
              <a:t>Schulleitung Oberstufe Brunnmatt:</a:t>
            </a:r>
          </a:p>
          <a:p>
            <a:pPr marL="0" indent="0">
              <a:buNone/>
            </a:pPr>
            <a:r>
              <a:rPr lang="de-CH" dirty="0"/>
              <a:t>Barbara </a:t>
            </a:r>
            <a:r>
              <a:rPr lang="de-CH" dirty="0" err="1"/>
              <a:t>Macchi</a:t>
            </a:r>
            <a:endParaRPr lang="de-CH" dirty="0"/>
          </a:p>
          <a:p>
            <a:pPr marL="0" indent="0">
              <a:buNone/>
            </a:pPr>
            <a:r>
              <a:rPr lang="de-CH" dirty="0">
                <a:hlinkClick r:id="rId5"/>
              </a:rPr>
              <a:t>barbara.macchi@bern.ch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45944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4A7A7530-2B42-9C40-8349-704169CA52D1}"/>
              </a:ext>
            </a:extLst>
          </p:cNvPr>
          <p:cNvSpPr txBox="1"/>
          <p:nvPr/>
        </p:nvSpPr>
        <p:spPr>
          <a:xfrm>
            <a:off x="4953000" y="185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768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000">
        <p:fade/>
      </p:transition>
    </mc:Choice>
    <mc:Fallback xmlns="">
      <p:transition spd="med" advTm="13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14.37504;28.12496;42.5;56.25;70.75;84.37504;98.87504;113.25;127;141.375;155.125;169.5;183.875;197.625;212.125;225.875;240.25;"/>
  <p:tag name="VCT-BULLETVISIBILITY" val="G*********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VCT_Marker"/>
  <p:tag name="DATE" val="11.07.2011 10:19:05"/>
  <p:tag name="VCT-TEMPLATE" val="E_Presentation_Standard.potx"/>
  <p:tag name="VCTMASTER" val="Larissa"/>
  <p:tag name="VCTORDER" val="1"/>
</p:tagLst>
</file>

<file path=ppt/theme/theme1.xml><?xml version="1.0" encoding="utf-8"?>
<a:theme xmlns:a="http://schemas.openxmlformats.org/drawingml/2006/main" name="swisscom">
  <a:themeElements>
    <a:clrScheme name="TIC_Colors 1">
      <a:dk1>
        <a:srgbClr val="000000"/>
      </a:dk1>
      <a:lt1>
        <a:srgbClr val="FFFFFF"/>
      </a:lt1>
      <a:dk2>
        <a:srgbClr val="000000"/>
      </a:dk2>
      <a:lt2>
        <a:srgbClr val="BBBBBB"/>
      </a:lt2>
      <a:accent1>
        <a:srgbClr val="11AAFF"/>
      </a:accent1>
      <a:accent2>
        <a:srgbClr val="E50078"/>
      </a:accent2>
      <a:accent3>
        <a:srgbClr val="FFD200"/>
      </a:accent3>
      <a:accent4>
        <a:srgbClr val="78C828"/>
      </a:accent4>
      <a:accent5>
        <a:srgbClr val="DD1121"/>
      </a:accent5>
      <a:accent6>
        <a:srgbClr val="001155"/>
      </a:accent6>
      <a:hlink>
        <a:srgbClr val="11AAFF"/>
      </a:hlink>
      <a:folHlink>
        <a:srgbClr val="666666"/>
      </a:folHlink>
    </a:clrScheme>
    <a:fontScheme name="swisscom">
      <a:majorFont>
        <a:latin typeface="TheSans Swisscom Light"/>
        <a:ea typeface=""/>
        <a:cs typeface=""/>
      </a:majorFont>
      <a:minorFont>
        <a:latin typeface="TheSans Swisscom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9525">
          <a:solidFill>
            <a:schemeClr val="tx1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äsentation2" id="{81E10C66-1085-614E-9A4C-A7DDAE5388B0}" vid="{62AB04FD-AA74-D84D-B834-27137C3B3A84}"/>
    </a:ext>
  </a:extLst>
</a:theme>
</file>

<file path=ppt/theme/theme2.xml><?xml version="1.0" encoding="utf-8"?>
<a:theme xmlns:a="http://schemas.openxmlformats.org/drawingml/2006/main" name="Larissa">
  <a:themeElements>
    <a:clrScheme name="swisscom">
      <a:dk1>
        <a:srgbClr val="001155"/>
      </a:dk1>
      <a:lt1>
        <a:sysClr val="window" lastClr="FFFFFF"/>
      </a:lt1>
      <a:dk2>
        <a:srgbClr val="DD1122"/>
      </a:dk2>
      <a:lt2>
        <a:srgbClr val="551166"/>
      </a:lt2>
      <a:accent1>
        <a:srgbClr val="001155"/>
      </a:accent1>
      <a:accent2>
        <a:srgbClr val="11AAFF"/>
      </a:accent2>
      <a:accent3>
        <a:srgbClr val="77CCFF"/>
      </a:accent3>
      <a:accent4>
        <a:srgbClr val="333333"/>
      </a:accent4>
      <a:accent5>
        <a:srgbClr val="666666"/>
      </a:accent5>
      <a:accent6>
        <a:srgbClr val="BBBBBB"/>
      </a:accent6>
      <a:hlink>
        <a:srgbClr val="001155"/>
      </a:hlink>
      <a:folHlink>
        <a:srgbClr val="666666"/>
      </a:folHlink>
    </a:clrScheme>
    <a:fontScheme name="swisscom">
      <a:majorFont>
        <a:latin typeface="TheSans Swisscom Light"/>
        <a:ea typeface=""/>
        <a:cs typeface=""/>
      </a:majorFont>
      <a:minorFont>
        <a:latin typeface="TheSans Swisscom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swisscom">
      <a:dk1>
        <a:srgbClr val="001155"/>
      </a:dk1>
      <a:lt1>
        <a:sysClr val="window" lastClr="FFFFFF"/>
      </a:lt1>
      <a:dk2>
        <a:srgbClr val="DD1122"/>
      </a:dk2>
      <a:lt2>
        <a:srgbClr val="551166"/>
      </a:lt2>
      <a:accent1>
        <a:srgbClr val="001155"/>
      </a:accent1>
      <a:accent2>
        <a:srgbClr val="11AAFF"/>
      </a:accent2>
      <a:accent3>
        <a:srgbClr val="77CCFF"/>
      </a:accent3>
      <a:accent4>
        <a:srgbClr val="333333"/>
      </a:accent4>
      <a:accent5>
        <a:srgbClr val="666666"/>
      </a:accent5>
      <a:accent6>
        <a:srgbClr val="BBBBBB"/>
      </a:accent6>
      <a:hlink>
        <a:srgbClr val="001155"/>
      </a:hlink>
      <a:folHlink>
        <a:srgbClr val="666666"/>
      </a:folHlink>
    </a:clrScheme>
    <a:fontScheme name="swisscom">
      <a:majorFont>
        <a:latin typeface="TheSans Swisscom Light"/>
        <a:ea typeface=""/>
        <a:cs typeface=""/>
      </a:majorFont>
      <a:minorFont>
        <a:latin typeface="TheSans Swisscom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TIC_Vorlage_16-9</Template>
  <TotalTime>0</TotalTime>
  <Words>446</Words>
  <Application>Microsoft Office PowerPoint</Application>
  <PresentationFormat>Benutzerdefiniert</PresentationFormat>
  <Paragraphs>100</Paragraphs>
  <Slides>12</Slides>
  <Notes>12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20" baseType="lpstr">
      <vt:lpstr>Arial</vt:lpstr>
      <vt:lpstr>Frutiger LT Com 45 Light</vt:lpstr>
      <vt:lpstr>Frutiger LT Com 55 Roman</vt:lpstr>
      <vt:lpstr>Frutiger LT Com 65</vt:lpstr>
      <vt:lpstr>Symbol</vt:lpstr>
      <vt:lpstr>TheSans Swisscom</vt:lpstr>
      <vt:lpstr>TheSans Swisscom Light</vt:lpstr>
      <vt:lpstr>swisscom</vt:lpstr>
      <vt:lpstr>PowerPoint-Präsentation</vt:lpstr>
      <vt:lpstr>PowerPoint-Präsentation</vt:lpstr>
      <vt:lpstr>Inhalt</vt:lpstr>
      <vt:lpstr>Bildungssystem Schweiz</vt:lpstr>
      <vt:lpstr>Zeitpunkte für Beurteilungsberichte und Schullaufbahnentscheide</vt:lpstr>
      <vt:lpstr>Ziel des Übertrittverfahrens</vt:lpstr>
      <vt:lpstr>Unsere Ziele:</vt:lpstr>
      <vt:lpstr>Das Wichtigste in Kürze</vt:lpstr>
      <vt:lpstr>Zeitlicher Ablauf des Übertrittverfahrens</vt:lpstr>
      <vt:lpstr>Die Schulmodelle in unserem Schulkreis</vt:lpstr>
      <vt:lpstr>Für Fragen zum Übertritt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Gerber Gino, GHR-SRT-NEX-C-2</dc:creator>
  <dc:description>optimiert für PowerPoint 2010</dc:description>
  <cp:lastModifiedBy>Gerber, Joceline</cp:lastModifiedBy>
  <cp:revision>203</cp:revision>
  <cp:lastPrinted>2022-03-03T09:28:10Z</cp:lastPrinted>
  <dcterms:created xsi:type="dcterms:W3CDTF">2017-07-21T05:26:41Z</dcterms:created>
  <dcterms:modified xsi:type="dcterms:W3CDTF">2022-03-03T09:30:09Z</dcterms:modified>
</cp:coreProperties>
</file>