
<file path=[Content_Types].xml><?xml version="1.0" encoding="utf-8"?>
<Types xmlns="http://schemas.openxmlformats.org/package/2006/content-types">
  <Default Extension="emf" ContentType="image/x-emf"/>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microsoft.com/office/2020/02/relationships/classificationlabels" Target="docMetadata/LabelInfo.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1"/>
  </p:sldMasterIdLst>
  <p:notesMasterIdLst>
    <p:notesMasterId r:id="rId14"/>
  </p:notesMasterIdLst>
  <p:sldIdLst>
    <p:sldId id="366" r:id="rId2"/>
    <p:sldId id="304" r:id="rId3"/>
    <p:sldId id="269" r:id="rId4"/>
    <p:sldId id="270" r:id="rId5"/>
    <p:sldId id="329" r:id="rId6"/>
    <p:sldId id="272" r:id="rId7"/>
    <p:sldId id="369" r:id="rId8"/>
    <p:sldId id="368" r:id="rId9"/>
    <p:sldId id="293" r:id="rId10"/>
    <p:sldId id="371" r:id="rId11"/>
    <p:sldId id="370" r:id="rId12"/>
    <p:sldId id="372" r:id="rId13"/>
  </p:sldIdLst>
  <p:sldSz cx="12192000" cy="6858000"/>
  <p:notesSz cx="6797675" cy="9926638"/>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582" autoAdjust="0"/>
    <p:restoredTop sz="37258" autoAdjust="0"/>
  </p:normalViewPr>
  <p:slideViewPr>
    <p:cSldViewPr snapToGrid="0">
      <p:cViewPr varScale="1">
        <p:scale>
          <a:sx n="36" d="100"/>
          <a:sy n="36" d="100"/>
        </p:scale>
        <p:origin x="2874" y="54"/>
      </p:cViewPr>
      <p:guideLst>
        <p:guide orient="horz" pos="2160"/>
        <p:guide pos="3840"/>
      </p:guideLst>
    </p:cSldViewPr>
  </p:slideViewPr>
  <p:notesTextViewPr>
    <p:cViewPr>
      <p:scale>
        <a:sx n="1" d="1"/>
        <a:sy n="1" d="1"/>
      </p:scale>
      <p:origin x="0" y="0"/>
    </p:cViewPr>
  </p:notesTextViewPr>
  <p:notesViewPr>
    <p:cSldViewPr snapToGrid="0">
      <p:cViewPr varScale="1">
        <p:scale>
          <a:sx n="80" d="100"/>
          <a:sy n="80" d="100"/>
        </p:scale>
        <p:origin x="401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D2890A-A90E-4D8F-A597-2219ED60481B}" type="doc">
      <dgm:prSet loTypeId="urn:microsoft.com/office/officeart/2005/8/layout/default" loCatId="list" qsTypeId="urn:microsoft.com/office/officeart/2005/8/quickstyle/simple3" qsCatId="simple" csTypeId="urn:microsoft.com/office/officeart/2005/8/colors/colorful2" csCatId="colorful" phldr="1"/>
      <dgm:spPr/>
      <dgm:t>
        <a:bodyPr/>
        <a:lstStyle/>
        <a:p>
          <a:endParaRPr lang="de-CH"/>
        </a:p>
      </dgm:t>
    </dgm:pt>
    <dgm:pt modelId="{C92E8164-A0DF-40CE-AFFF-1253B62DEAC6}">
      <dgm:prSet phldrT="[Text]"/>
      <dgm:spPr>
        <a:xfrm>
          <a:off x="2657" y="177092"/>
          <a:ext cx="2108440" cy="1265064"/>
        </a:xfrm>
        <a:prstGeom prst="rect">
          <a:avLst/>
        </a:prstGeom>
        <a:gradFill rotWithShape="0">
          <a:gsLst>
            <a:gs pos="0">
              <a:srgbClr val="87888A">
                <a:hueOff val="0"/>
                <a:satOff val="0"/>
                <a:lumOff val="0"/>
                <a:alphaOff val="0"/>
                <a:tint val="50000"/>
                <a:satMod val="300000"/>
              </a:srgbClr>
            </a:gs>
            <a:gs pos="35000">
              <a:srgbClr val="87888A">
                <a:hueOff val="0"/>
                <a:satOff val="0"/>
                <a:lumOff val="0"/>
                <a:alphaOff val="0"/>
                <a:tint val="37000"/>
                <a:satMod val="300000"/>
              </a:srgbClr>
            </a:gs>
            <a:gs pos="100000">
              <a:srgbClr val="87888A">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gm:spPr>
      <dgm:t>
        <a:bodyPr/>
        <a:lstStyle/>
        <a:p>
          <a:pPr>
            <a:buNone/>
          </a:pPr>
          <a:r>
            <a:rPr lang="de-CH">
              <a:solidFill>
                <a:srgbClr val="000000"/>
              </a:solidFill>
              <a:latin typeface="Arial"/>
              <a:ea typeface="+mn-ea"/>
              <a:cs typeface="+mn-cs"/>
            </a:rPr>
            <a:t>Verhältnis der Geschlechter</a:t>
          </a:r>
        </a:p>
      </dgm:t>
    </dgm:pt>
    <dgm:pt modelId="{C1D9AFB3-4BB1-48C0-88A7-5336ACEA72BC}" type="parTrans" cxnId="{162289DB-94ED-4879-95F7-27E74C462127}">
      <dgm:prSet/>
      <dgm:spPr/>
      <dgm:t>
        <a:bodyPr/>
        <a:lstStyle/>
        <a:p>
          <a:endParaRPr lang="de-CH"/>
        </a:p>
      </dgm:t>
    </dgm:pt>
    <dgm:pt modelId="{41220B95-5E26-4D92-9DE4-2D6DE3DC65C7}" type="sibTrans" cxnId="{162289DB-94ED-4879-95F7-27E74C462127}">
      <dgm:prSet/>
      <dgm:spPr/>
      <dgm:t>
        <a:bodyPr/>
        <a:lstStyle/>
        <a:p>
          <a:endParaRPr lang="de-CH"/>
        </a:p>
      </dgm:t>
    </dgm:pt>
    <dgm:pt modelId="{DC8989A1-93DD-4B39-8023-103488FEC095}">
      <dgm:prSet phldrT="[Text]"/>
      <dgm:spPr>
        <a:xfrm>
          <a:off x="2321942" y="177092"/>
          <a:ext cx="2108440" cy="1265064"/>
        </a:xfrm>
        <a:prstGeom prst="rect">
          <a:avLst/>
        </a:prstGeom>
        <a:gradFill rotWithShape="0">
          <a:gsLst>
            <a:gs pos="0">
              <a:srgbClr val="87888A">
                <a:hueOff val="2254566"/>
                <a:satOff val="8378"/>
                <a:lumOff val="-850"/>
                <a:alphaOff val="0"/>
                <a:tint val="50000"/>
                <a:satMod val="300000"/>
              </a:srgbClr>
            </a:gs>
            <a:gs pos="35000">
              <a:srgbClr val="87888A">
                <a:hueOff val="2254566"/>
                <a:satOff val="8378"/>
                <a:lumOff val="-850"/>
                <a:alphaOff val="0"/>
                <a:tint val="37000"/>
                <a:satMod val="300000"/>
              </a:srgbClr>
            </a:gs>
            <a:gs pos="100000">
              <a:srgbClr val="87888A">
                <a:hueOff val="2254566"/>
                <a:satOff val="8378"/>
                <a:lumOff val="-85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gm:spPr>
      <dgm:t>
        <a:bodyPr/>
        <a:lstStyle/>
        <a:p>
          <a:pPr>
            <a:buNone/>
          </a:pPr>
          <a:r>
            <a:rPr lang="de-CH">
              <a:solidFill>
                <a:srgbClr val="000000"/>
              </a:solidFill>
              <a:latin typeface="Arial"/>
              <a:ea typeface="+mn-ea"/>
              <a:cs typeface="+mn-cs"/>
            </a:rPr>
            <a:t>Ähnliche Klassengrössen</a:t>
          </a:r>
        </a:p>
      </dgm:t>
    </dgm:pt>
    <dgm:pt modelId="{22695669-4AF4-46CA-8EC8-216678105500}" type="parTrans" cxnId="{058870A8-2C1C-416E-8283-462DCA4FE2F3}">
      <dgm:prSet/>
      <dgm:spPr/>
      <dgm:t>
        <a:bodyPr/>
        <a:lstStyle/>
        <a:p>
          <a:endParaRPr lang="de-CH"/>
        </a:p>
      </dgm:t>
    </dgm:pt>
    <dgm:pt modelId="{C58A0C5A-07AB-44AB-AA24-DBD39DF6793D}" type="sibTrans" cxnId="{058870A8-2C1C-416E-8283-462DCA4FE2F3}">
      <dgm:prSet/>
      <dgm:spPr/>
      <dgm:t>
        <a:bodyPr/>
        <a:lstStyle/>
        <a:p>
          <a:endParaRPr lang="de-CH"/>
        </a:p>
      </dgm:t>
    </dgm:pt>
    <dgm:pt modelId="{15226DA8-522F-4541-A8F9-377A8D069F3E}">
      <dgm:prSet phldrT="[Text]"/>
      <dgm:spPr>
        <a:xfrm>
          <a:off x="4641227" y="177092"/>
          <a:ext cx="2108440" cy="1265064"/>
        </a:xfrm>
        <a:prstGeom prst="rect">
          <a:avLst/>
        </a:prstGeom>
        <a:gradFill rotWithShape="0">
          <a:gsLst>
            <a:gs pos="0">
              <a:srgbClr val="87888A">
                <a:hueOff val="4509131"/>
                <a:satOff val="16756"/>
                <a:lumOff val="-1699"/>
                <a:alphaOff val="0"/>
                <a:tint val="50000"/>
                <a:satMod val="300000"/>
              </a:srgbClr>
            </a:gs>
            <a:gs pos="35000">
              <a:srgbClr val="87888A">
                <a:hueOff val="4509131"/>
                <a:satOff val="16756"/>
                <a:lumOff val="-1699"/>
                <a:alphaOff val="0"/>
                <a:tint val="37000"/>
                <a:satMod val="300000"/>
              </a:srgbClr>
            </a:gs>
            <a:gs pos="100000">
              <a:srgbClr val="87888A">
                <a:hueOff val="4509131"/>
                <a:satOff val="16756"/>
                <a:lumOff val="-1699"/>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gm:spPr>
      <dgm:t>
        <a:bodyPr/>
        <a:lstStyle/>
        <a:p>
          <a:pPr>
            <a:buNone/>
          </a:pPr>
          <a:r>
            <a:rPr lang="de-CH">
              <a:solidFill>
                <a:srgbClr val="000000"/>
              </a:solidFill>
              <a:latin typeface="Arial"/>
              <a:ea typeface="+mn-ea"/>
              <a:cs typeface="+mn-cs"/>
            </a:rPr>
            <a:t>Anzahl Kinder mit besonderem Förderbedarf</a:t>
          </a:r>
        </a:p>
      </dgm:t>
    </dgm:pt>
    <dgm:pt modelId="{6B384515-7BDB-4A8D-AC24-290281CFDE31}" type="parTrans" cxnId="{3F68E872-B201-4D7D-966F-46252DE945C9}">
      <dgm:prSet/>
      <dgm:spPr/>
      <dgm:t>
        <a:bodyPr/>
        <a:lstStyle/>
        <a:p>
          <a:endParaRPr lang="de-CH"/>
        </a:p>
      </dgm:t>
    </dgm:pt>
    <dgm:pt modelId="{153AA8BB-0D20-4C2B-A5ED-B5F642874D2F}" type="sibTrans" cxnId="{3F68E872-B201-4D7D-966F-46252DE945C9}">
      <dgm:prSet/>
      <dgm:spPr/>
      <dgm:t>
        <a:bodyPr/>
        <a:lstStyle/>
        <a:p>
          <a:endParaRPr lang="de-CH"/>
        </a:p>
      </dgm:t>
    </dgm:pt>
    <dgm:pt modelId="{FF7F95C8-6B67-4D1C-8ABE-4B684633AD0A}">
      <dgm:prSet phldrT="[Text]"/>
      <dgm:spPr>
        <a:xfrm>
          <a:off x="6960511" y="177092"/>
          <a:ext cx="2108440" cy="1265064"/>
        </a:xfrm>
        <a:prstGeom prst="rect">
          <a:avLst/>
        </a:prstGeom>
        <a:gradFill rotWithShape="0">
          <a:gsLst>
            <a:gs pos="0">
              <a:srgbClr val="87888A">
                <a:hueOff val="6763697"/>
                <a:satOff val="25134"/>
                <a:lumOff val="-2549"/>
                <a:alphaOff val="0"/>
                <a:tint val="50000"/>
                <a:satMod val="300000"/>
              </a:srgbClr>
            </a:gs>
            <a:gs pos="35000">
              <a:srgbClr val="87888A">
                <a:hueOff val="6763697"/>
                <a:satOff val="25134"/>
                <a:lumOff val="-2549"/>
                <a:alphaOff val="0"/>
                <a:tint val="37000"/>
                <a:satMod val="300000"/>
              </a:srgbClr>
            </a:gs>
            <a:gs pos="100000">
              <a:srgbClr val="87888A">
                <a:hueOff val="6763697"/>
                <a:satOff val="25134"/>
                <a:lumOff val="-2549"/>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gm:spPr>
      <dgm:t>
        <a:bodyPr/>
        <a:lstStyle/>
        <a:p>
          <a:pPr>
            <a:buNone/>
          </a:pPr>
          <a:r>
            <a:rPr lang="de-CH">
              <a:solidFill>
                <a:srgbClr val="000000"/>
              </a:solidFill>
              <a:latin typeface="Arial"/>
              <a:ea typeface="+mn-ea"/>
              <a:cs typeface="+mn-cs"/>
            </a:rPr>
            <a:t>Anzahl Kinder mit geringen Deutschkenntnissen</a:t>
          </a:r>
        </a:p>
      </dgm:t>
    </dgm:pt>
    <dgm:pt modelId="{A2785EE6-FCA0-47FB-BBA6-6ED7BCE45201}" type="parTrans" cxnId="{2E215951-3092-4936-8DF1-94A3BD56EC74}">
      <dgm:prSet/>
      <dgm:spPr/>
      <dgm:t>
        <a:bodyPr/>
        <a:lstStyle/>
        <a:p>
          <a:endParaRPr lang="de-CH"/>
        </a:p>
      </dgm:t>
    </dgm:pt>
    <dgm:pt modelId="{B90F8F26-B60C-4FD7-9620-C246C1FFE3D2}" type="sibTrans" cxnId="{2E215951-3092-4936-8DF1-94A3BD56EC74}">
      <dgm:prSet/>
      <dgm:spPr/>
      <dgm:t>
        <a:bodyPr/>
        <a:lstStyle/>
        <a:p>
          <a:endParaRPr lang="de-CH"/>
        </a:p>
      </dgm:t>
    </dgm:pt>
    <dgm:pt modelId="{6CF4A7E4-B274-44EC-9AF7-5FFA20CA863D}" type="pres">
      <dgm:prSet presAssocID="{75D2890A-A90E-4D8F-A597-2219ED60481B}" presName="diagram" presStyleCnt="0">
        <dgm:presLayoutVars>
          <dgm:dir/>
          <dgm:resizeHandles val="exact"/>
        </dgm:presLayoutVars>
      </dgm:prSet>
      <dgm:spPr/>
    </dgm:pt>
    <dgm:pt modelId="{5C11E857-EAC7-418C-A579-5EC18F3D0E81}" type="pres">
      <dgm:prSet presAssocID="{C92E8164-A0DF-40CE-AFFF-1253B62DEAC6}" presName="node" presStyleLbl="node1" presStyleIdx="0" presStyleCnt="4">
        <dgm:presLayoutVars>
          <dgm:bulletEnabled val="1"/>
        </dgm:presLayoutVars>
      </dgm:prSet>
      <dgm:spPr/>
    </dgm:pt>
    <dgm:pt modelId="{CC32A10A-DFA6-452E-94D1-3A2A24D4F6D7}" type="pres">
      <dgm:prSet presAssocID="{41220B95-5E26-4D92-9DE4-2D6DE3DC65C7}" presName="sibTrans" presStyleCnt="0"/>
      <dgm:spPr/>
    </dgm:pt>
    <dgm:pt modelId="{EB5FFB7A-4B37-4CCE-B8CD-1097125CFAE8}" type="pres">
      <dgm:prSet presAssocID="{DC8989A1-93DD-4B39-8023-103488FEC095}" presName="node" presStyleLbl="node1" presStyleIdx="1" presStyleCnt="4">
        <dgm:presLayoutVars>
          <dgm:bulletEnabled val="1"/>
        </dgm:presLayoutVars>
      </dgm:prSet>
      <dgm:spPr/>
    </dgm:pt>
    <dgm:pt modelId="{676C049B-D3C4-48A2-9162-CC3C86BB35C7}" type="pres">
      <dgm:prSet presAssocID="{C58A0C5A-07AB-44AB-AA24-DBD39DF6793D}" presName="sibTrans" presStyleCnt="0"/>
      <dgm:spPr/>
    </dgm:pt>
    <dgm:pt modelId="{A5FBFCCD-53FA-47A1-9F6D-B3ABA5C19402}" type="pres">
      <dgm:prSet presAssocID="{15226DA8-522F-4541-A8F9-377A8D069F3E}" presName="node" presStyleLbl="node1" presStyleIdx="2" presStyleCnt="4">
        <dgm:presLayoutVars>
          <dgm:bulletEnabled val="1"/>
        </dgm:presLayoutVars>
      </dgm:prSet>
      <dgm:spPr/>
    </dgm:pt>
    <dgm:pt modelId="{D1CC5960-DE2C-4EA4-B892-B5E3A53AD819}" type="pres">
      <dgm:prSet presAssocID="{153AA8BB-0D20-4C2B-A5ED-B5F642874D2F}" presName="sibTrans" presStyleCnt="0"/>
      <dgm:spPr/>
    </dgm:pt>
    <dgm:pt modelId="{E3DFF2B9-FB3B-429E-B420-60C31B4CA3C5}" type="pres">
      <dgm:prSet presAssocID="{FF7F95C8-6B67-4D1C-8ABE-4B684633AD0A}" presName="node" presStyleLbl="node1" presStyleIdx="3" presStyleCnt="4">
        <dgm:presLayoutVars>
          <dgm:bulletEnabled val="1"/>
        </dgm:presLayoutVars>
      </dgm:prSet>
      <dgm:spPr/>
    </dgm:pt>
  </dgm:ptLst>
  <dgm:cxnLst>
    <dgm:cxn modelId="{2AF03620-2EA0-4F8D-A18C-5EB068B12791}" type="presOf" srcId="{DC8989A1-93DD-4B39-8023-103488FEC095}" destId="{EB5FFB7A-4B37-4CCE-B8CD-1097125CFAE8}" srcOrd="0" destOrd="0" presId="urn:microsoft.com/office/officeart/2005/8/layout/default"/>
    <dgm:cxn modelId="{BCBA6A64-F863-4536-A1BE-FDCACC7D4A2C}" type="presOf" srcId="{75D2890A-A90E-4D8F-A597-2219ED60481B}" destId="{6CF4A7E4-B274-44EC-9AF7-5FFA20CA863D}" srcOrd="0" destOrd="0" presId="urn:microsoft.com/office/officeart/2005/8/layout/default"/>
    <dgm:cxn modelId="{2E215951-3092-4936-8DF1-94A3BD56EC74}" srcId="{75D2890A-A90E-4D8F-A597-2219ED60481B}" destId="{FF7F95C8-6B67-4D1C-8ABE-4B684633AD0A}" srcOrd="3" destOrd="0" parTransId="{A2785EE6-FCA0-47FB-BBA6-6ED7BCE45201}" sibTransId="{B90F8F26-B60C-4FD7-9620-C246C1FFE3D2}"/>
    <dgm:cxn modelId="{3F68E872-B201-4D7D-966F-46252DE945C9}" srcId="{75D2890A-A90E-4D8F-A597-2219ED60481B}" destId="{15226DA8-522F-4541-A8F9-377A8D069F3E}" srcOrd="2" destOrd="0" parTransId="{6B384515-7BDB-4A8D-AC24-290281CFDE31}" sibTransId="{153AA8BB-0D20-4C2B-A5ED-B5F642874D2F}"/>
    <dgm:cxn modelId="{1653699E-C8DA-47FD-AB89-1540ECA72E37}" type="presOf" srcId="{C92E8164-A0DF-40CE-AFFF-1253B62DEAC6}" destId="{5C11E857-EAC7-418C-A579-5EC18F3D0E81}" srcOrd="0" destOrd="0" presId="urn:microsoft.com/office/officeart/2005/8/layout/default"/>
    <dgm:cxn modelId="{058870A8-2C1C-416E-8283-462DCA4FE2F3}" srcId="{75D2890A-A90E-4D8F-A597-2219ED60481B}" destId="{DC8989A1-93DD-4B39-8023-103488FEC095}" srcOrd="1" destOrd="0" parTransId="{22695669-4AF4-46CA-8EC8-216678105500}" sibTransId="{C58A0C5A-07AB-44AB-AA24-DBD39DF6793D}"/>
    <dgm:cxn modelId="{CE1F36AD-5620-4589-9A2A-2062062B4EC9}" type="presOf" srcId="{FF7F95C8-6B67-4D1C-8ABE-4B684633AD0A}" destId="{E3DFF2B9-FB3B-429E-B420-60C31B4CA3C5}" srcOrd="0" destOrd="0" presId="urn:microsoft.com/office/officeart/2005/8/layout/default"/>
    <dgm:cxn modelId="{162289DB-94ED-4879-95F7-27E74C462127}" srcId="{75D2890A-A90E-4D8F-A597-2219ED60481B}" destId="{C92E8164-A0DF-40CE-AFFF-1253B62DEAC6}" srcOrd="0" destOrd="0" parTransId="{C1D9AFB3-4BB1-48C0-88A7-5336ACEA72BC}" sibTransId="{41220B95-5E26-4D92-9DE4-2D6DE3DC65C7}"/>
    <dgm:cxn modelId="{41166ADE-7871-4515-92C9-18BDB925AB18}" type="presOf" srcId="{15226DA8-522F-4541-A8F9-377A8D069F3E}" destId="{A5FBFCCD-53FA-47A1-9F6D-B3ABA5C19402}" srcOrd="0" destOrd="0" presId="urn:microsoft.com/office/officeart/2005/8/layout/default"/>
    <dgm:cxn modelId="{A367E5D8-FF91-4809-9642-44557FF78263}" type="presParOf" srcId="{6CF4A7E4-B274-44EC-9AF7-5FFA20CA863D}" destId="{5C11E857-EAC7-418C-A579-5EC18F3D0E81}" srcOrd="0" destOrd="0" presId="urn:microsoft.com/office/officeart/2005/8/layout/default"/>
    <dgm:cxn modelId="{7DD99F71-E67C-4BBD-AFAA-C25939AB0514}" type="presParOf" srcId="{6CF4A7E4-B274-44EC-9AF7-5FFA20CA863D}" destId="{CC32A10A-DFA6-452E-94D1-3A2A24D4F6D7}" srcOrd="1" destOrd="0" presId="urn:microsoft.com/office/officeart/2005/8/layout/default"/>
    <dgm:cxn modelId="{76BB6FD0-768B-447D-BE2A-83EEF90564F5}" type="presParOf" srcId="{6CF4A7E4-B274-44EC-9AF7-5FFA20CA863D}" destId="{EB5FFB7A-4B37-4CCE-B8CD-1097125CFAE8}" srcOrd="2" destOrd="0" presId="urn:microsoft.com/office/officeart/2005/8/layout/default"/>
    <dgm:cxn modelId="{E9B97D50-699F-413B-A891-6E3839B3E76C}" type="presParOf" srcId="{6CF4A7E4-B274-44EC-9AF7-5FFA20CA863D}" destId="{676C049B-D3C4-48A2-9162-CC3C86BB35C7}" srcOrd="3" destOrd="0" presId="urn:microsoft.com/office/officeart/2005/8/layout/default"/>
    <dgm:cxn modelId="{C0B14270-CF5E-4356-9060-1B5C196E78BE}" type="presParOf" srcId="{6CF4A7E4-B274-44EC-9AF7-5FFA20CA863D}" destId="{A5FBFCCD-53FA-47A1-9F6D-B3ABA5C19402}" srcOrd="4" destOrd="0" presId="urn:microsoft.com/office/officeart/2005/8/layout/default"/>
    <dgm:cxn modelId="{80DA4544-D284-4442-9494-7246B472901E}" type="presParOf" srcId="{6CF4A7E4-B274-44EC-9AF7-5FFA20CA863D}" destId="{D1CC5960-DE2C-4EA4-B892-B5E3A53AD819}" srcOrd="5" destOrd="0" presId="urn:microsoft.com/office/officeart/2005/8/layout/default"/>
    <dgm:cxn modelId="{1C462DA1-77EF-4805-AF49-8F6690317DB5}" type="presParOf" srcId="{6CF4A7E4-B274-44EC-9AF7-5FFA20CA863D}" destId="{E3DFF2B9-FB3B-429E-B420-60C31B4CA3C5}" srcOrd="6" destOrd="0" presId="urn:microsoft.com/office/officeart/2005/8/layout/defaul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11E857-EAC7-418C-A579-5EC18F3D0E81}">
      <dsp:nvSpPr>
        <dsp:cNvPr id="0" name=""/>
        <dsp:cNvSpPr/>
      </dsp:nvSpPr>
      <dsp:spPr>
        <a:xfrm>
          <a:off x="2657" y="177092"/>
          <a:ext cx="2108440" cy="1265064"/>
        </a:xfrm>
        <a:prstGeom prst="rect">
          <a:avLst/>
        </a:prstGeom>
        <a:gradFill rotWithShape="0">
          <a:gsLst>
            <a:gs pos="0">
              <a:srgbClr val="87888A">
                <a:hueOff val="0"/>
                <a:satOff val="0"/>
                <a:lumOff val="0"/>
                <a:alphaOff val="0"/>
                <a:tint val="50000"/>
                <a:satMod val="300000"/>
              </a:srgbClr>
            </a:gs>
            <a:gs pos="35000">
              <a:srgbClr val="87888A">
                <a:hueOff val="0"/>
                <a:satOff val="0"/>
                <a:lumOff val="0"/>
                <a:alphaOff val="0"/>
                <a:tint val="37000"/>
                <a:satMod val="300000"/>
              </a:srgbClr>
            </a:gs>
            <a:gs pos="100000">
              <a:srgbClr val="87888A">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de-CH" sz="1700" kern="1200">
              <a:solidFill>
                <a:srgbClr val="000000"/>
              </a:solidFill>
              <a:latin typeface="Arial"/>
              <a:ea typeface="+mn-ea"/>
              <a:cs typeface="+mn-cs"/>
            </a:rPr>
            <a:t>Verhältnis der Geschlechter</a:t>
          </a:r>
        </a:p>
      </dsp:txBody>
      <dsp:txXfrm>
        <a:off x="2657" y="177092"/>
        <a:ext cx="2108440" cy="1265064"/>
      </dsp:txXfrm>
    </dsp:sp>
    <dsp:sp modelId="{EB5FFB7A-4B37-4CCE-B8CD-1097125CFAE8}">
      <dsp:nvSpPr>
        <dsp:cNvPr id="0" name=""/>
        <dsp:cNvSpPr/>
      </dsp:nvSpPr>
      <dsp:spPr>
        <a:xfrm>
          <a:off x="2321942" y="177092"/>
          <a:ext cx="2108440" cy="1265064"/>
        </a:xfrm>
        <a:prstGeom prst="rect">
          <a:avLst/>
        </a:prstGeom>
        <a:gradFill rotWithShape="0">
          <a:gsLst>
            <a:gs pos="0">
              <a:srgbClr val="87888A">
                <a:hueOff val="2254566"/>
                <a:satOff val="8378"/>
                <a:lumOff val="-850"/>
                <a:alphaOff val="0"/>
                <a:tint val="50000"/>
                <a:satMod val="300000"/>
              </a:srgbClr>
            </a:gs>
            <a:gs pos="35000">
              <a:srgbClr val="87888A">
                <a:hueOff val="2254566"/>
                <a:satOff val="8378"/>
                <a:lumOff val="-850"/>
                <a:alphaOff val="0"/>
                <a:tint val="37000"/>
                <a:satMod val="300000"/>
              </a:srgbClr>
            </a:gs>
            <a:gs pos="100000">
              <a:srgbClr val="87888A">
                <a:hueOff val="2254566"/>
                <a:satOff val="8378"/>
                <a:lumOff val="-85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de-CH" sz="1700" kern="1200">
              <a:solidFill>
                <a:srgbClr val="000000"/>
              </a:solidFill>
              <a:latin typeface="Arial"/>
              <a:ea typeface="+mn-ea"/>
              <a:cs typeface="+mn-cs"/>
            </a:rPr>
            <a:t>Ähnliche Klassengrössen</a:t>
          </a:r>
        </a:p>
      </dsp:txBody>
      <dsp:txXfrm>
        <a:off x="2321942" y="177092"/>
        <a:ext cx="2108440" cy="1265064"/>
      </dsp:txXfrm>
    </dsp:sp>
    <dsp:sp modelId="{A5FBFCCD-53FA-47A1-9F6D-B3ABA5C19402}">
      <dsp:nvSpPr>
        <dsp:cNvPr id="0" name=""/>
        <dsp:cNvSpPr/>
      </dsp:nvSpPr>
      <dsp:spPr>
        <a:xfrm>
          <a:off x="4641227" y="177092"/>
          <a:ext cx="2108440" cy="1265064"/>
        </a:xfrm>
        <a:prstGeom prst="rect">
          <a:avLst/>
        </a:prstGeom>
        <a:gradFill rotWithShape="0">
          <a:gsLst>
            <a:gs pos="0">
              <a:srgbClr val="87888A">
                <a:hueOff val="4509131"/>
                <a:satOff val="16756"/>
                <a:lumOff val="-1699"/>
                <a:alphaOff val="0"/>
                <a:tint val="50000"/>
                <a:satMod val="300000"/>
              </a:srgbClr>
            </a:gs>
            <a:gs pos="35000">
              <a:srgbClr val="87888A">
                <a:hueOff val="4509131"/>
                <a:satOff val="16756"/>
                <a:lumOff val="-1699"/>
                <a:alphaOff val="0"/>
                <a:tint val="37000"/>
                <a:satMod val="300000"/>
              </a:srgbClr>
            </a:gs>
            <a:gs pos="100000">
              <a:srgbClr val="87888A">
                <a:hueOff val="4509131"/>
                <a:satOff val="16756"/>
                <a:lumOff val="-1699"/>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de-CH" sz="1700" kern="1200">
              <a:solidFill>
                <a:srgbClr val="000000"/>
              </a:solidFill>
              <a:latin typeface="Arial"/>
              <a:ea typeface="+mn-ea"/>
              <a:cs typeface="+mn-cs"/>
            </a:rPr>
            <a:t>Anzahl Kinder mit besonderem Förderbedarf</a:t>
          </a:r>
        </a:p>
      </dsp:txBody>
      <dsp:txXfrm>
        <a:off x="4641227" y="177092"/>
        <a:ext cx="2108440" cy="1265064"/>
      </dsp:txXfrm>
    </dsp:sp>
    <dsp:sp modelId="{E3DFF2B9-FB3B-429E-B420-60C31B4CA3C5}">
      <dsp:nvSpPr>
        <dsp:cNvPr id="0" name=""/>
        <dsp:cNvSpPr/>
      </dsp:nvSpPr>
      <dsp:spPr>
        <a:xfrm>
          <a:off x="6960511" y="177092"/>
          <a:ext cx="2108440" cy="1265064"/>
        </a:xfrm>
        <a:prstGeom prst="rect">
          <a:avLst/>
        </a:prstGeom>
        <a:gradFill rotWithShape="0">
          <a:gsLst>
            <a:gs pos="0">
              <a:srgbClr val="87888A">
                <a:hueOff val="6763697"/>
                <a:satOff val="25134"/>
                <a:lumOff val="-2549"/>
                <a:alphaOff val="0"/>
                <a:tint val="50000"/>
                <a:satMod val="300000"/>
              </a:srgbClr>
            </a:gs>
            <a:gs pos="35000">
              <a:srgbClr val="87888A">
                <a:hueOff val="6763697"/>
                <a:satOff val="25134"/>
                <a:lumOff val="-2549"/>
                <a:alphaOff val="0"/>
                <a:tint val="37000"/>
                <a:satMod val="300000"/>
              </a:srgbClr>
            </a:gs>
            <a:gs pos="100000">
              <a:srgbClr val="87888A">
                <a:hueOff val="6763697"/>
                <a:satOff val="25134"/>
                <a:lumOff val="-2549"/>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de-CH" sz="1700" kern="1200">
              <a:solidFill>
                <a:srgbClr val="000000"/>
              </a:solidFill>
              <a:latin typeface="Arial"/>
              <a:ea typeface="+mn-ea"/>
              <a:cs typeface="+mn-cs"/>
            </a:rPr>
            <a:t>Anzahl Kinder mit geringen Deutschkenntnissen</a:t>
          </a:r>
        </a:p>
      </dsp:txBody>
      <dsp:txXfrm>
        <a:off x="6960511" y="177092"/>
        <a:ext cx="2108440" cy="1265064"/>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de-CH"/>
          </a:p>
        </p:txBody>
      </p:sp>
      <p:sp>
        <p:nvSpPr>
          <p:cNvPr id="3" name="Datumsplatzhalt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6C825523-1F97-42A3-AE83-92EC7B0A550B}" type="datetimeFigureOut">
              <a:rPr lang="de-CH" smtClean="0"/>
              <a:t>19.01.2026</a:t>
            </a:fld>
            <a:endParaRPr lang="de-CH"/>
          </a:p>
        </p:txBody>
      </p:sp>
      <p:sp>
        <p:nvSpPr>
          <p:cNvPr id="4" name="Folienbildplatzhalt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de-CH"/>
          </a:p>
        </p:txBody>
      </p:sp>
      <p:sp>
        <p:nvSpPr>
          <p:cNvPr id="5" name="Notizenplatzhalt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6" name="Fußzeilenplatzhalt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de-CH"/>
          </a:p>
        </p:txBody>
      </p:sp>
      <p:sp>
        <p:nvSpPr>
          <p:cNvPr id="7" name="Foliennummernplatzhalt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816874E3-A383-4771-B7A4-58B99B3C86B2}" type="slidenum">
              <a:rPr lang="de-CH" smtClean="0"/>
              <a:t>‹Nr.›</a:t>
            </a:fld>
            <a:endParaRPr lang="de-CH"/>
          </a:p>
        </p:txBody>
      </p:sp>
    </p:spTree>
    <p:extLst>
      <p:ext uri="{BB962C8B-B14F-4D97-AF65-F5344CB8AC3E}">
        <p14:creationId xmlns:p14="http://schemas.microsoft.com/office/powerpoint/2010/main" val="3867757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211138" y="382588"/>
            <a:ext cx="6451601" cy="3629025"/>
          </a:xfrm>
        </p:spPr>
      </p:sp>
      <p:sp>
        <p:nvSpPr>
          <p:cNvPr id="3" name="Notizenplatzhalter 2"/>
          <p:cNvSpPr>
            <a:spLocks noGrp="1"/>
          </p:cNvSpPr>
          <p:nvPr>
            <p:ph type="body" idx="1"/>
          </p:nvPr>
        </p:nvSpPr>
        <p:spPr/>
        <p:txBody>
          <a:bodyPr/>
          <a:lstStyle/>
          <a:p>
            <a:endParaRPr lang="de-DE" dirty="0"/>
          </a:p>
        </p:txBody>
      </p:sp>
      <p:sp>
        <p:nvSpPr>
          <p:cNvPr id="4" name="Datumsplatzhalter 3"/>
          <p:cNvSpPr>
            <a:spLocks noGrp="1"/>
          </p:cNvSpPr>
          <p:nvPr>
            <p:ph type="dt"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srgbClr val="001155"/>
                </a:solidFill>
                <a:effectLst/>
                <a:uLnTx/>
                <a:uFillTx/>
                <a:latin typeface="TheSans Swisscom"/>
                <a:ea typeface="+mn-ea"/>
                <a:cs typeface="+mn-cs"/>
              </a:rPr>
              <a:t>dd/mm/yyyy</a:t>
            </a:r>
          </a:p>
        </p:txBody>
      </p:sp>
      <p:sp>
        <p:nvSpPr>
          <p:cNvPr id="5" name="Fußzeilenplatzhalter 4"/>
          <p:cNvSpPr>
            <a:spLocks noGrp="1"/>
          </p:cNvSpPr>
          <p:nvPr>
            <p:ph type="ftr"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700" b="0" i="0" u="none" strike="noStrike" kern="1200" cap="none" spc="0" normalizeH="0" baseline="0" noProof="0">
              <a:ln>
                <a:noFill/>
              </a:ln>
              <a:solidFill>
                <a:srgbClr val="001155"/>
              </a:solidFill>
              <a:effectLst/>
              <a:uLnTx/>
              <a:uFillTx/>
              <a:latin typeface="TheSans Swisscom"/>
              <a:ea typeface="+mn-ea"/>
              <a:cs typeface="+mn-cs"/>
            </a:endParaRPr>
          </a:p>
        </p:txBody>
      </p:sp>
      <p:sp>
        <p:nvSpPr>
          <p:cNvPr id="6" name="Foliennummernplatzhalter 5"/>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4BC8F28-A1A1-4155-9F05-C67D43323273}" type="slidenum">
              <a:rPr kumimoji="0" lang="en-GB" sz="700" b="0" i="0" u="none" strike="noStrike" kern="1200" cap="none" spc="0" normalizeH="0" baseline="0" noProof="0" smtClean="0">
                <a:ln>
                  <a:noFill/>
                </a:ln>
                <a:solidFill>
                  <a:srgbClr val="001155"/>
                </a:solidFill>
                <a:effectLst/>
                <a:uLnTx/>
                <a:uFillTx/>
                <a:latin typeface="TheSans Swisscom"/>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a:t>
            </a:fld>
            <a:endParaRPr kumimoji="0" lang="en-GB" sz="700" b="0" i="0" u="none" strike="noStrike" kern="1200" cap="none" spc="0" normalizeH="0" baseline="0" noProof="0">
              <a:ln>
                <a:noFill/>
              </a:ln>
              <a:solidFill>
                <a:srgbClr val="001155"/>
              </a:solidFill>
              <a:effectLst/>
              <a:uLnTx/>
              <a:uFillTx/>
              <a:latin typeface="TheSans Swisscom"/>
              <a:ea typeface="+mn-ea"/>
              <a:cs typeface="+mn-cs"/>
            </a:endParaRPr>
          </a:p>
        </p:txBody>
      </p:sp>
    </p:spTree>
    <p:extLst>
      <p:ext uri="{BB962C8B-B14F-4D97-AF65-F5344CB8AC3E}">
        <p14:creationId xmlns:p14="http://schemas.microsoft.com/office/powerpoint/2010/main" val="9394604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ltLang="de-DE" dirty="0"/>
              <a:t>Es ist ein langer Weg von</a:t>
            </a:r>
            <a:r>
              <a:rPr lang="de-DE" altLang="de-DE" baseline="0" dirty="0"/>
              <a:t> der Anmeldung bis zur Zuteilung.</a:t>
            </a:r>
          </a:p>
          <a:p>
            <a:endParaRPr lang="de-DE" altLang="de-DE" baseline="0" dirty="0"/>
          </a:p>
          <a:p>
            <a:r>
              <a:rPr lang="de-DE" altLang="de-DE" baseline="0" dirty="0"/>
              <a:t>Im November melden Sie Ihre Kinder auf dem Schulamt an. </a:t>
            </a:r>
          </a:p>
          <a:p>
            <a:r>
              <a:rPr lang="de-DE" altLang="de-DE" baseline="0" dirty="0"/>
              <a:t>Im Dezember beginnen wir mit einer groben Zuteilung der Schülerinnen und Schüler. Dies ist zu einem solch frühen Zeitpunkt wichtig, um absehen zu können, ob die Kindergartenräume ausreichen.</a:t>
            </a:r>
          </a:p>
          <a:p>
            <a:r>
              <a:rPr lang="de-DE" altLang="de-DE" baseline="0" dirty="0"/>
              <a:t>Im Februar wird die Klassen- und </a:t>
            </a:r>
            <a:r>
              <a:rPr lang="de-DE" altLang="de-DE" baseline="0" dirty="0" err="1"/>
              <a:t>Pensenorganisation</a:t>
            </a:r>
            <a:r>
              <a:rPr lang="de-DE" altLang="de-DE" baseline="0" dirty="0"/>
              <a:t> mit dem Inspektorat und dem Schulamt besprochen. Diese genehmigen die Anzahl Klassen, die für das neue Schuljahr nötig sind.</a:t>
            </a:r>
          </a:p>
          <a:p>
            <a:r>
              <a:rPr lang="de-DE" altLang="de-DE" baseline="0" dirty="0"/>
              <a:t>Gleichzeitig ist das erste Quartal von Feinarbeit geprägt. Viele Mutationen treffen ein; verbindlichere Angaben der Eltern zu Wohn- und Betreuungsorten machen ebenfalls eine ständige Anpassung nötig.</a:t>
            </a:r>
          </a:p>
          <a:p>
            <a:endParaRPr lang="de-DE" altLang="de-DE" baseline="0" dirty="0"/>
          </a:p>
          <a:p>
            <a:r>
              <a:rPr lang="de-DE" altLang="de-DE" baseline="0" dirty="0"/>
              <a:t>Im Mai erhalten Sie dann die definitive Zuteilung durch die Sekretariate. </a:t>
            </a:r>
            <a:endParaRPr lang="de-DE" altLang="de-DE" dirty="0"/>
          </a:p>
        </p:txBody>
      </p:sp>
      <p:sp>
        <p:nvSpPr>
          <p:cNvPr id="4" name="Datumsplatzhalter 3"/>
          <p:cNvSpPr>
            <a:spLocks noGrp="1"/>
          </p:cNvSpPr>
          <p:nvPr>
            <p:ph type="dt"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srgbClr val="001155"/>
                </a:solidFill>
                <a:effectLst/>
                <a:uLnTx/>
                <a:uFillTx/>
                <a:latin typeface="TheSans Swisscom"/>
                <a:ea typeface="+mn-ea"/>
                <a:cs typeface="+mn-cs"/>
              </a:rPr>
              <a:t>dd/mm/yyyy</a:t>
            </a:r>
          </a:p>
        </p:txBody>
      </p:sp>
      <p:sp>
        <p:nvSpPr>
          <p:cNvPr id="5" name="Fußzeilenplatzhalt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700" b="0" i="0" u="none" strike="noStrike" kern="1200" cap="none" spc="0" normalizeH="0" baseline="0" noProof="0">
              <a:ln>
                <a:noFill/>
              </a:ln>
              <a:solidFill>
                <a:srgbClr val="001155"/>
              </a:solidFill>
              <a:effectLst/>
              <a:uLnTx/>
              <a:uFillTx/>
              <a:latin typeface="TheSans Swisscom"/>
              <a:ea typeface="+mn-ea"/>
              <a:cs typeface="+mn-cs"/>
            </a:endParaRPr>
          </a:p>
        </p:txBody>
      </p:sp>
      <p:sp>
        <p:nvSpPr>
          <p:cNvPr id="6" name="Foliennummernplatzhalt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4BC8F28-A1A1-4155-9F05-C67D43323273}" type="slidenum">
              <a:rPr kumimoji="0" lang="en-GB" sz="700" b="0" i="0" u="none" strike="noStrike" kern="1200" cap="none" spc="0" normalizeH="0" baseline="0" noProof="0" smtClean="0">
                <a:ln>
                  <a:noFill/>
                </a:ln>
                <a:solidFill>
                  <a:srgbClr val="001155"/>
                </a:solidFill>
                <a:effectLst/>
                <a:uLnTx/>
                <a:uFillTx/>
                <a:latin typeface="TheSans Swisscom"/>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700" b="0" i="0" u="none" strike="noStrike" kern="1200" cap="none" spc="0" normalizeH="0" baseline="0" noProof="0">
              <a:ln>
                <a:noFill/>
              </a:ln>
              <a:solidFill>
                <a:srgbClr val="001155"/>
              </a:solidFill>
              <a:effectLst/>
              <a:uLnTx/>
              <a:uFillTx/>
              <a:latin typeface="TheSans Swisscom"/>
              <a:ea typeface="+mn-ea"/>
              <a:cs typeface="+mn-cs"/>
            </a:endParaRPr>
          </a:p>
        </p:txBody>
      </p:sp>
    </p:spTree>
    <p:extLst>
      <p:ext uri="{BB962C8B-B14F-4D97-AF65-F5344CB8AC3E}">
        <p14:creationId xmlns:p14="http://schemas.microsoft.com/office/powerpoint/2010/main" val="42635094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a:p>
            <a:pPr marL="0" marR="0" lvl="0" indent="0" algn="l" defTabSz="914400" rtl="0" eaLnBrk="1" fontAlgn="auto" latinLnBrk="0" hangingPunct="1">
              <a:lnSpc>
                <a:spcPct val="100000"/>
              </a:lnSpc>
              <a:spcBef>
                <a:spcPts val="288"/>
              </a:spcBef>
              <a:spcAft>
                <a:spcPts val="0"/>
              </a:spcAft>
              <a:buClrTx/>
              <a:buSzTx/>
              <a:buFontTx/>
              <a:buNone/>
              <a:tabLst/>
              <a:defRPr/>
            </a:pPr>
            <a:r>
              <a:rPr kumimoji="0" lang="de-DE" altLang="de-DE" sz="1000" b="0" i="0" u="none" strike="noStrike" kern="1200" cap="none" spc="0" normalizeH="0" baseline="0" noProof="0" dirty="0">
                <a:ln>
                  <a:noFill/>
                </a:ln>
                <a:solidFill>
                  <a:srgbClr val="001155"/>
                </a:solidFill>
                <a:effectLst/>
                <a:uLnTx/>
                <a:uFillTx/>
                <a:latin typeface="TheSans Swisscom"/>
                <a:ea typeface="+mn-ea"/>
                <a:cs typeface="+mn-cs"/>
              </a:rPr>
              <a:t>Die Schulleitungen teilen die Kinder möglichst einem nahen Quartierkindergarten zu.</a:t>
            </a:r>
          </a:p>
          <a:p>
            <a:pPr marL="0" marR="0" lvl="0" indent="0" algn="l" defTabSz="914400" rtl="0" eaLnBrk="1" fontAlgn="auto" latinLnBrk="0" hangingPunct="1">
              <a:lnSpc>
                <a:spcPct val="100000"/>
              </a:lnSpc>
              <a:spcBef>
                <a:spcPts val="288"/>
              </a:spcBef>
              <a:spcAft>
                <a:spcPts val="0"/>
              </a:spcAft>
              <a:buClrTx/>
              <a:buSzTx/>
              <a:buFontTx/>
              <a:buNone/>
              <a:tabLst/>
              <a:defRPr/>
            </a:pPr>
            <a:endParaRPr kumimoji="0" lang="de-DE" altLang="de-DE" sz="1000" b="0" i="0" u="none" strike="noStrike" kern="1200" cap="none" spc="0" normalizeH="0" baseline="0" noProof="0" dirty="0">
              <a:ln>
                <a:noFill/>
              </a:ln>
              <a:solidFill>
                <a:srgbClr val="001155"/>
              </a:solidFill>
              <a:effectLst/>
              <a:uLnTx/>
              <a:uFillTx/>
              <a:latin typeface="TheSans Swisscom"/>
              <a:ea typeface="+mn-ea"/>
              <a:cs typeface="+mn-cs"/>
            </a:endParaRPr>
          </a:p>
          <a:p>
            <a:pPr marL="0" marR="0" lvl="0" indent="0" algn="l" defTabSz="914400" rtl="0" eaLnBrk="1" fontAlgn="auto" latinLnBrk="0" hangingPunct="1">
              <a:lnSpc>
                <a:spcPct val="100000"/>
              </a:lnSpc>
              <a:spcBef>
                <a:spcPts val="288"/>
              </a:spcBef>
              <a:spcAft>
                <a:spcPts val="0"/>
              </a:spcAft>
              <a:buClrTx/>
              <a:buSzTx/>
              <a:buFontTx/>
              <a:buNone/>
              <a:tabLst/>
              <a:defRPr/>
            </a:pPr>
            <a:r>
              <a:rPr kumimoji="0" lang="de-DE" altLang="de-DE" sz="1000" b="0" i="0" u="none" strike="noStrike" kern="1200" cap="none" spc="0" normalizeH="0" baseline="0" noProof="0" dirty="0">
                <a:ln>
                  <a:noFill/>
                </a:ln>
                <a:solidFill>
                  <a:srgbClr val="001155"/>
                </a:solidFill>
                <a:effectLst/>
                <a:uLnTx/>
                <a:uFillTx/>
                <a:latin typeface="TheSans Swisscom"/>
                <a:ea typeface="+mn-ea"/>
                <a:cs typeface="+mn-cs"/>
              </a:rPr>
              <a:t>Dazu werden gewisse Zuteilungskriterien beachtet.</a:t>
            </a:r>
          </a:p>
          <a:p>
            <a:pPr marL="0" marR="0" lvl="0" indent="0" algn="l" defTabSz="914400" rtl="0" eaLnBrk="1" fontAlgn="auto" latinLnBrk="0" hangingPunct="1">
              <a:lnSpc>
                <a:spcPct val="100000"/>
              </a:lnSpc>
              <a:spcBef>
                <a:spcPts val="288"/>
              </a:spcBef>
              <a:spcAft>
                <a:spcPts val="0"/>
              </a:spcAft>
              <a:buClrTx/>
              <a:buSzTx/>
              <a:buFontTx/>
              <a:buNone/>
              <a:tabLst/>
              <a:defRPr/>
            </a:pPr>
            <a:endParaRPr kumimoji="0" lang="de-DE" altLang="de-DE" sz="1000" b="0" i="0" u="none" strike="noStrike" kern="1200" cap="none" spc="0" normalizeH="0" baseline="0" noProof="0" dirty="0">
              <a:ln>
                <a:noFill/>
              </a:ln>
              <a:solidFill>
                <a:srgbClr val="001155"/>
              </a:solidFill>
              <a:effectLst/>
              <a:uLnTx/>
              <a:uFillTx/>
              <a:latin typeface="TheSans Swisscom"/>
              <a:ea typeface="+mn-ea"/>
              <a:cs typeface="+mn-cs"/>
            </a:endParaRPr>
          </a:p>
          <a:p>
            <a:pPr marL="0" marR="0" lvl="0" indent="0" algn="l" defTabSz="914400" rtl="0" eaLnBrk="1" fontAlgn="auto" latinLnBrk="0" hangingPunct="1">
              <a:lnSpc>
                <a:spcPct val="100000"/>
              </a:lnSpc>
              <a:spcBef>
                <a:spcPts val="288"/>
              </a:spcBef>
              <a:spcAft>
                <a:spcPts val="0"/>
              </a:spcAft>
              <a:buClrTx/>
              <a:buSzTx/>
              <a:buFontTx/>
              <a:buNone/>
              <a:tabLst/>
              <a:defRPr/>
            </a:pPr>
            <a:r>
              <a:rPr kumimoji="0" lang="de-CH" sz="1000" b="0" i="0" u="none" strike="noStrike" kern="1200" cap="none" spc="0" normalizeH="0" baseline="0" noProof="0" dirty="0">
                <a:ln>
                  <a:noFill/>
                </a:ln>
                <a:solidFill>
                  <a:srgbClr val="001155"/>
                </a:solidFill>
                <a:effectLst/>
                <a:uLnTx/>
                <a:uFillTx/>
                <a:latin typeface="TheSans Swisscom"/>
                <a:ea typeface="+mn-ea"/>
                <a:cs typeface="+mn-cs"/>
              </a:rPr>
              <a:t>Massgebend für die Beurteilung, ob ein Kind am Standort der Kita den Kindergarten besuchen kann, sind 45% Betreuung in der Kita. Dies entspricht 3 Betreuungstagen. </a:t>
            </a:r>
          </a:p>
          <a:p>
            <a:pPr marL="0" marR="0" lvl="0" indent="0" algn="l" defTabSz="914400" rtl="0" eaLnBrk="1" fontAlgn="auto" latinLnBrk="0" hangingPunct="1">
              <a:lnSpc>
                <a:spcPct val="100000"/>
              </a:lnSpc>
              <a:spcBef>
                <a:spcPts val="288"/>
              </a:spcBef>
              <a:spcAft>
                <a:spcPts val="0"/>
              </a:spcAft>
              <a:buClrTx/>
              <a:buSzTx/>
              <a:buFontTx/>
              <a:buNone/>
              <a:tabLst/>
              <a:defRPr/>
            </a:pPr>
            <a:endParaRPr kumimoji="0" lang="de-DE" altLang="de-DE" sz="1000" b="0" i="0" u="none" strike="noStrike" kern="1200" cap="none" spc="0" normalizeH="0" baseline="0" noProof="0" dirty="0">
              <a:ln>
                <a:noFill/>
              </a:ln>
              <a:solidFill>
                <a:srgbClr val="001155"/>
              </a:solidFill>
              <a:effectLst/>
              <a:uLnTx/>
              <a:uFillTx/>
              <a:latin typeface="TheSans Swisscom"/>
              <a:ea typeface="+mn-ea"/>
              <a:cs typeface="+mn-cs"/>
            </a:endParaRPr>
          </a:p>
          <a:p>
            <a:pPr marL="0" marR="0" lvl="0" indent="0" algn="l" defTabSz="914400" rtl="0" eaLnBrk="1" fontAlgn="auto" latinLnBrk="0" hangingPunct="1">
              <a:lnSpc>
                <a:spcPct val="100000"/>
              </a:lnSpc>
              <a:spcBef>
                <a:spcPts val="288"/>
              </a:spcBef>
              <a:spcAft>
                <a:spcPts val="0"/>
              </a:spcAft>
              <a:buClrTx/>
              <a:buSzTx/>
              <a:buFontTx/>
              <a:buNone/>
              <a:tabLst/>
              <a:defRPr/>
            </a:pPr>
            <a:r>
              <a:rPr kumimoji="0" lang="de-DE" altLang="de-DE" sz="1000" b="0" i="0" u="none" strike="noStrike" kern="1200" cap="none" spc="0" normalizeH="0" baseline="0" noProof="0" dirty="0">
                <a:ln>
                  <a:noFill/>
                </a:ln>
                <a:solidFill>
                  <a:srgbClr val="001155"/>
                </a:solidFill>
                <a:effectLst/>
                <a:uLnTx/>
                <a:uFillTx/>
                <a:latin typeface="TheSans Swisscom"/>
                <a:ea typeface="+mn-ea"/>
                <a:cs typeface="+mn-cs"/>
              </a:rPr>
              <a:t>Wenn das Kind zu mindestens 45% in einem anderen Quartier der Stadt familienextern betreut wird, darf es dort den Kindergarten besuchen.</a:t>
            </a:r>
          </a:p>
          <a:p>
            <a:pPr marL="0" marR="0" lvl="0" indent="0" algn="l" defTabSz="914400" rtl="0" eaLnBrk="1" fontAlgn="auto" latinLnBrk="0" hangingPunct="1">
              <a:lnSpc>
                <a:spcPct val="100000"/>
              </a:lnSpc>
              <a:spcBef>
                <a:spcPts val="288"/>
              </a:spcBef>
              <a:spcAft>
                <a:spcPts val="0"/>
              </a:spcAft>
              <a:buClrTx/>
              <a:buSzTx/>
              <a:buFontTx/>
              <a:buNone/>
              <a:tabLst/>
              <a:defRPr/>
            </a:pPr>
            <a:endParaRPr kumimoji="0" lang="de-DE" altLang="de-DE" sz="1000" b="0" i="0" u="none" strike="noStrike" kern="1200" cap="none" spc="0" normalizeH="0" baseline="0" noProof="0" dirty="0">
              <a:ln>
                <a:noFill/>
              </a:ln>
              <a:solidFill>
                <a:srgbClr val="001155"/>
              </a:solidFill>
              <a:effectLst/>
              <a:uLnTx/>
              <a:uFillTx/>
              <a:latin typeface="TheSans Swisscom"/>
              <a:ea typeface="+mn-ea"/>
              <a:cs typeface="+mn-cs"/>
            </a:endParaRPr>
          </a:p>
          <a:p>
            <a:pPr marL="0" marR="0" lvl="0" indent="0" algn="l" defTabSz="914400" rtl="0" eaLnBrk="1" fontAlgn="auto" latinLnBrk="0" hangingPunct="1">
              <a:lnSpc>
                <a:spcPct val="100000"/>
              </a:lnSpc>
              <a:spcBef>
                <a:spcPts val="288"/>
              </a:spcBef>
              <a:spcAft>
                <a:spcPts val="0"/>
              </a:spcAft>
              <a:buClrTx/>
              <a:buSzTx/>
              <a:buFontTx/>
              <a:buNone/>
              <a:tabLst/>
              <a:defRPr/>
            </a:pPr>
            <a:r>
              <a:rPr kumimoji="0" lang="de-DE" altLang="de-DE" sz="1000" b="0" i="0" u="none" strike="noStrike" kern="1200" cap="none" spc="0" normalizeH="0" baseline="0" noProof="0" dirty="0">
                <a:ln>
                  <a:noFill/>
                </a:ln>
                <a:solidFill>
                  <a:srgbClr val="001155"/>
                </a:solidFill>
                <a:effectLst/>
                <a:uLnTx/>
                <a:uFillTx/>
                <a:latin typeface="TheSans Swisscom"/>
                <a:ea typeface="+mn-ea"/>
                <a:cs typeface="+mn-cs"/>
              </a:rPr>
              <a:t>Bitte beachten Sie dringend den Hol- und Bringdienst der Kitas zu den Kindergärten:</a:t>
            </a:r>
          </a:p>
          <a:p>
            <a:pPr marL="0" marR="0" lvl="0" indent="0" algn="l" defTabSz="914400" rtl="0" eaLnBrk="1" fontAlgn="auto" latinLnBrk="0" hangingPunct="1">
              <a:lnSpc>
                <a:spcPct val="100000"/>
              </a:lnSpc>
              <a:spcBef>
                <a:spcPts val="288"/>
              </a:spcBef>
              <a:spcAft>
                <a:spcPts val="0"/>
              </a:spcAft>
              <a:buClrTx/>
              <a:buSzTx/>
              <a:buFontTx/>
              <a:buNone/>
              <a:tabLst/>
              <a:defRPr/>
            </a:pPr>
            <a:endParaRPr kumimoji="0" lang="de-DE" altLang="de-DE" sz="1000" b="0" i="0" u="none" strike="noStrike" kern="1200" cap="none" spc="0" normalizeH="0" baseline="0" noProof="0" dirty="0">
              <a:ln>
                <a:noFill/>
              </a:ln>
              <a:solidFill>
                <a:srgbClr val="001155"/>
              </a:solidFill>
              <a:effectLst/>
              <a:uLnTx/>
              <a:uFillTx/>
              <a:latin typeface="TheSans Swisscom"/>
              <a:ea typeface="+mn-ea"/>
              <a:cs typeface="+mn-cs"/>
            </a:endParaRPr>
          </a:p>
          <a:p>
            <a:pPr marL="0" marR="0" lvl="0" indent="0" algn="l" defTabSz="914400" rtl="0" eaLnBrk="1" fontAlgn="auto" latinLnBrk="0" hangingPunct="1">
              <a:lnSpc>
                <a:spcPct val="100000"/>
              </a:lnSpc>
              <a:spcBef>
                <a:spcPts val="288"/>
              </a:spcBef>
              <a:spcAft>
                <a:spcPts val="0"/>
              </a:spcAft>
              <a:buClrTx/>
              <a:buSzTx/>
              <a:buFontTx/>
              <a:buNone/>
              <a:tabLst/>
              <a:defRPr/>
            </a:pPr>
            <a:r>
              <a:rPr kumimoji="0" lang="de-DE" altLang="de-DE" sz="1000" b="0" i="0" u="none" strike="noStrike" kern="1200" cap="none" spc="0" normalizeH="0" baseline="0" noProof="0" dirty="0">
                <a:ln>
                  <a:noFill/>
                </a:ln>
                <a:solidFill>
                  <a:srgbClr val="001155"/>
                </a:solidFill>
                <a:effectLst/>
                <a:uLnTx/>
                <a:uFillTx/>
                <a:latin typeface="TheSans Swisscom"/>
                <a:ea typeface="+mn-ea"/>
                <a:cs typeface="+mn-cs"/>
              </a:rPr>
              <a:t>Die </a:t>
            </a:r>
            <a:r>
              <a:rPr kumimoji="0" lang="de-DE" altLang="de-DE" sz="1000" b="1" i="0" u="none" strike="noStrike" kern="1200" cap="none" spc="0" normalizeH="0" baseline="0" noProof="0" dirty="0">
                <a:ln>
                  <a:noFill/>
                </a:ln>
                <a:solidFill>
                  <a:srgbClr val="001155"/>
                </a:solidFill>
                <a:effectLst/>
                <a:uLnTx/>
                <a:uFillTx/>
                <a:latin typeface="TheSans Swisscom"/>
                <a:ea typeface="+mn-ea"/>
                <a:cs typeface="+mn-cs"/>
              </a:rPr>
              <a:t>privaten</a:t>
            </a:r>
            <a:r>
              <a:rPr kumimoji="0" lang="de-DE" altLang="de-DE" sz="1000" b="0" i="0" u="none" strike="noStrike" kern="1200" cap="none" spc="0" normalizeH="0" baseline="0" noProof="0" dirty="0">
                <a:ln>
                  <a:noFill/>
                </a:ln>
                <a:solidFill>
                  <a:srgbClr val="001155"/>
                </a:solidFill>
                <a:effectLst/>
                <a:uLnTx/>
                <a:uFillTx/>
                <a:latin typeface="TheSans Swisscom"/>
                <a:ea typeface="+mn-ea"/>
                <a:cs typeface="+mn-cs"/>
              </a:rPr>
              <a:t> Kitas sind nicht verpflichtet die Kinder in die Kindergärten zu begleiten.</a:t>
            </a:r>
          </a:p>
          <a:p>
            <a:pPr marL="0" marR="0" lvl="0" indent="0" algn="l" defTabSz="914400" rtl="0" eaLnBrk="1" fontAlgn="auto" latinLnBrk="0" hangingPunct="1">
              <a:lnSpc>
                <a:spcPct val="100000"/>
              </a:lnSpc>
              <a:spcBef>
                <a:spcPts val="288"/>
              </a:spcBef>
              <a:spcAft>
                <a:spcPts val="0"/>
              </a:spcAft>
              <a:buClrTx/>
              <a:buSzTx/>
              <a:buFontTx/>
              <a:buNone/>
              <a:tabLst/>
              <a:defRPr/>
            </a:pPr>
            <a:r>
              <a:rPr kumimoji="0" lang="de-DE" altLang="de-DE" sz="1000" b="0" i="0" u="none" strike="noStrike" kern="1200" cap="none" spc="0" normalizeH="0" baseline="0" noProof="0" dirty="0">
                <a:ln>
                  <a:noFill/>
                </a:ln>
                <a:solidFill>
                  <a:srgbClr val="001155"/>
                </a:solidFill>
                <a:effectLst/>
                <a:uLnTx/>
                <a:uFillTx/>
                <a:latin typeface="TheSans Swisscom"/>
                <a:ea typeface="+mn-ea"/>
                <a:cs typeface="+mn-cs"/>
              </a:rPr>
              <a:t>Die Schulleitungen teilen die Kinder der Kitas maximal zwei Kindergarten-Standorten zu.</a:t>
            </a:r>
          </a:p>
          <a:p>
            <a:pPr marL="0" marR="0" lvl="0" indent="0" algn="l" defTabSz="914400" rtl="0" eaLnBrk="1" fontAlgn="auto" latinLnBrk="0" hangingPunct="1">
              <a:lnSpc>
                <a:spcPct val="100000"/>
              </a:lnSpc>
              <a:spcBef>
                <a:spcPts val="288"/>
              </a:spcBef>
              <a:spcAft>
                <a:spcPts val="0"/>
              </a:spcAft>
              <a:buClrTx/>
              <a:buSzTx/>
              <a:buFontTx/>
              <a:buNone/>
              <a:tabLst/>
              <a:defRPr/>
            </a:pPr>
            <a:endParaRPr kumimoji="0" lang="de-DE" altLang="de-DE" sz="1000" b="0" i="0" u="none" strike="noStrike" kern="1200" cap="none" spc="0" normalizeH="0" baseline="0" noProof="0" dirty="0">
              <a:ln>
                <a:noFill/>
              </a:ln>
              <a:solidFill>
                <a:srgbClr val="001155"/>
              </a:solidFill>
              <a:effectLst/>
              <a:uLnTx/>
              <a:uFillTx/>
              <a:latin typeface="TheSans Swisscom"/>
              <a:ea typeface="+mn-ea"/>
              <a:cs typeface="+mn-cs"/>
            </a:endParaRPr>
          </a:p>
          <a:p>
            <a:pPr marL="0" marR="0" lvl="0" indent="0" algn="l" defTabSz="914400" rtl="0" eaLnBrk="1" fontAlgn="auto" latinLnBrk="0" hangingPunct="1">
              <a:lnSpc>
                <a:spcPct val="100000"/>
              </a:lnSpc>
              <a:spcBef>
                <a:spcPts val="288"/>
              </a:spcBef>
              <a:spcAft>
                <a:spcPts val="0"/>
              </a:spcAft>
              <a:buClrTx/>
              <a:buSzTx/>
              <a:buFontTx/>
              <a:buNone/>
              <a:tabLst/>
              <a:defRPr/>
            </a:pPr>
            <a:r>
              <a:rPr kumimoji="0" lang="de-DE" altLang="de-DE" sz="1000" b="0" i="0" u="none" strike="noStrike" kern="1200" cap="none" spc="0" normalizeH="0" baseline="0" noProof="0" dirty="0">
                <a:ln>
                  <a:noFill/>
                </a:ln>
                <a:solidFill>
                  <a:srgbClr val="001155"/>
                </a:solidFill>
                <a:effectLst/>
                <a:uLnTx/>
                <a:uFillTx/>
                <a:latin typeface="TheSans Swisscom"/>
                <a:ea typeface="+mn-ea"/>
                <a:cs typeface="+mn-cs"/>
              </a:rPr>
              <a:t>Fragen Sie vorsichtshalber bei Ihrer Kita nach, ob diese die Kinder in die Kindergärten begleitet.</a:t>
            </a:r>
          </a:p>
          <a:p>
            <a:pPr marL="0" marR="0" lvl="0" indent="0" algn="l" defTabSz="914400" rtl="0" eaLnBrk="1" fontAlgn="auto" latinLnBrk="0" hangingPunct="1">
              <a:lnSpc>
                <a:spcPct val="100000"/>
              </a:lnSpc>
              <a:spcBef>
                <a:spcPts val="288"/>
              </a:spcBef>
              <a:spcAft>
                <a:spcPts val="0"/>
              </a:spcAft>
              <a:buClrTx/>
              <a:buSzTx/>
              <a:buFontTx/>
              <a:buNone/>
              <a:tabLst/>
              <a:defRPr/>
            </a:pPr>
            <a:endParaRPr kumimoji="0" lang="de-DE" sz="1000" b="0" i="0" u="none" strike="noStrike" kern="1200" cap="none" spc="0" normalizeH="0" baseline="0" noProof="0" dirty="0">
              <a:ln>
                <a:noFill/>
              </a:ln>
              <a:solidFill>
                <a:srgbClr val="001155"/>
              </a:solidFill>
              <a:effectLst/>
              <a:uLnTx/>
              <a:uFillTx/>
              <a:latin typeface="TheSans Swisscom"/>
              <a:ea typeface="+mn-ea"/>
              <a:cs typeface="+mn-cs"/>
            </a:endParaRPr>
          </a:p>
          <a:p>
            <a:pPr marL="0" marR="0" lvl="0" indent="0" algn="l" defTabSz="914400" rtl="0" eaLnBrk="1" fontAlgn="auto" latinLnBrk="0" hangingPunct="1">
              <a:lnSpc>
                <a:spcPct val="100000"/>
              </a:lnSpc>
              <a:spcBef>
                <a:spcPts val="288"/>
              </a:spcBef>
              <a:spcAft>
                <a:spcPts val="0"/>
              </a:spcAft>
              <a:buClrTx/>
              <a:buSzTx/>
              <a:buFontTx/>
              <a:buNone/>
              <a:tabLst/>
              <a:defRPr/>
            </a:pPr>
            <a:endParaRPr kumimoji="0" lang="de-CH" sz="1000" b="0" i="0" u="none" strike="noStrike" kern="1200" cap="none" spc="0" normalizeH="0" baseline="0" noProof="0" dirty="0">
              <a:ln>
                <a:noFill/>
              </a:ln>
              <a:solidFill>
                <a:srgbClr val="001155"/>
              </a:solidFill>
              <a:effectLst/>
              <a:uLnTx/>
              <a:uFillTx/>
              <a:latin typeface="TheSans Swisscom"/>
              <a:ea typeface="+mn-ea"/>
              <a:cs typeface="+mn-cs"/>
            </a:endParaRPr>
          </a:p>
          <a:p>
            <a:endParaRPr lang="de-CH" dirty="0"/>
          </a:p>
        </p:txBody>
      </p:sp>
      <p:sp>
        <p:nvSpPr>
          <p:cNvPr id="4" name="Datumsplatzhalter 3"/>
          <p:cNvSpPr>
            <a:spLocks noGrp="1"/>
          </p:cNvSpPr>
          <p:nvPr>
            <p:ph type="dt"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srgbClr val="001155"/>
                </a:solidFill>
                <a:effectLst/>
                <a:uLnTx/>
                <a:uFillTx/>
                <a:latin typeface="TheSans Swisscom"/>
                <a:ea typeface="+mn-ea"/>
                <a:cs typeface="+mn-cs"/>
              </a:rPr>
              <a:t>dd/mm/yyyy</a:t>
            </a:r>
          </a:p>
        </p:txBody>
      </p:sp>
      <p:sp>
        <p:nvSpPr>
          <p:cNvPr id="5" name="Fußzeilenplatzhalt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700" b="0" i="0" u="none" strike="noStrike" kern="1200" cap="none" spc="0" normalizeH="0" baseline="0" noProof="0">
              <a:ln>
                <a:noFill/>
              </a:ln>
              <a:solidFill>
                <a:srgbClr val="001155"/>
              </a:solidFill>
              <a:effectLst/>
              <a:uLnTx/>
              <a:uFillTx/>
              <a:latin typeface="TheSans Swisscom"/>
              <a:ea typeface="+mn-ea"/>
              <a:cs typeface="+mn-cs"/>
            </a:endParaRPr>
          </a:p>
        </p:txBody>
      </p:sp>
      <p:sp>
        <p:nvSpPr>
          <p:cNvPr id="6" name="Foliennummernplatzhalt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4BC8F28-A1A1-4155-9F05-C67D43323273}" type="slidenum">
              <a:rPr kumimoji="0" lang="en-GB" sz="700" b="0" i="0" u="none" strike="noStrike" kern="1200" cap="none" spc="0" normalizeH="0" baseline="0" noProof="0" smtClean="0">
                <a:ln>
                  <a:noFill/>
                </a:ln>
                <a:solidFill>
                  <a:srgbClr val="001155"/>
                </a:solidFill>
                <a:effectLst/>
                <a:uLnTx/>
                <a:uFillTx/>
                <a:latin typeface="TheSans Swisscom"/>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a:t>
            </a:fld>
            <a:endParaRPr kumimoji="0" lang="en-GB" sz="700" b="0" i="0" u="none" strike="noStrike" kern="1200" cap="none" spc="0" normalizeH="0" baseline="0" noProof="0">
              <a:ln>
                <a:noFill/>
              </a:ln>
              <a:solidFill>
                <a:srgbClr val="001155"/>
              </a:solidFill>
              <a:effectLst/>
              <a:uLnTx/>
              <a:uFillTx/>
              <a:latin typeface="TheSans Swisscom"/>
              <a:ea typeface="+mn-ea"/>
              <a:cs typeface="+mn-cs"/>
            </a:endParaRPr>
          </a:p>
        </p:txBody>
      </p:sp>
    </p:spTree>
    <p:extLst>
      <p:ext uri="{BB962C8B-B14F-4D97-AF65-F5344CB8AC3E}">
        <p14:creationId xmlns:p14="http://schemas.microsoft.com/office/powerpoint/2010/main" val="35598065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CH" altLang="de-DE" b="0" dirty="0"/>
              <a:t>Die Schulleitungen teilen Ihre Kinder nach bestimmten Kriterien den einzelnen</a:t>
            </a:r>
            <a:r>
              <a:rPr lang="de-CH" altLang="de-DE" b="0" baseline="0" dirty="0"/>
              <a:t> Kindergärten zu.</a:t>
            </a:r>
          </a:p>
          <a:p>
            <a:endParaRPr lang="de-CH" altLang="de-DE" b="0" dirty="0"/>
          </a:p>
          <a:p>
            <a:r>
              <a:rPr lang="de-CH" altLang="de-DE" b="0" dirty="0"/>
              <a:t>Dabei werden die hier aufgeführten Kriterien in ihrer Gesamtheit angewendet. </a:t>
            </a:r>
          </a:p>
          <a:p>
            <a:r>
              <a:rPr lang="de-CH" altLang="de-DE" b="0" dirty="0"/>
              <a:t>Priorität hat das Kriterium</a:t>
            </a:r>
            <a:r>
              <a:rPr lang="de-CH" altLang="de-DE" b="0" baseline="0" dirty="0"/>
              <a:t> «Wohn- oder Betreuungsort».</a:t>
            </a:r>
          </a:p>
          <a:p>
            <a:endParaRPr lang="de-CH" altLang="de-DE" b="0" baseline="0" dirty="0"/>
          </a:p>
          <a:p>
            <a:r>
              <a:rPr lang="de-CH" altLang="de-DE" b="0" baseline="0" dirty="0"/>
              <a:t>Es gibt keine Schulstandortgrenzen und damit kein Anrecht auf eine Zuteilung zu einem bestimmten Schulhaus oder zu einem bestimmten Kindergarten.</a:t>
            </a:r>
            <a:endParaRPr lang="de-CH" altLang="de-DE" b="0" dirty="0"/>
          </a:p>
          <a:p>
            <a:endParaRPr lang="de-CH" altLang="de-DE" b="0" dirty="0"/>
          </a:p>
          <a:p>
            <a:r>
              <a:rPr lang="de-CH" altLang="de-DE" b="0" dirty="0"/>
              <a:t>Auch Kriterien</a:t>
            </a:r>
            <a:r>
              <a:rPr lang="de-CH" altLang="de-DE" b="0" baseline="0" dirty="0"/>
              <a:t> wie </a:t>
            </a:r>
            <a:r>
              <a:rPr lang="de-CH" altLang="de-DE" b="0" dirty="0"/>
              <a:t>Klassengrössen, Verhältnis Kinder im ersten und Kinder im zweiten Kindergartenjahr,</a:t>
            </a:r>
            <a:r>
              <a:rPr lang="de-CH" altLang="de-DE" b="0" baseline="0" dirty="0"/>
              <a:t> Verhältnis Mädchen/Knaben oder Geschwister am gleichen Standort kommen bei der Klassenzusammensetzung zum Tragen. </a:t>
            </a:r>
            <a:endParaRPr lang="de-CH" altLang="de-DE" b="0" dirty="0"/>
          </a:p>
          <a:p>
            <a:endParaRPr lang="de-CH" altLang="de-DE" b="0" dirty="0"/>
          </a:p>
          <a:p>
            <a:endParaRPr lang="de-CH" dirty="0"/>
          </a:p>
        </p:txBody>
      </p:sp>
      <p:sp>
        <p:nvSpPr>
          <p:cNvPr id="4" name="Datumsplatzhalter 3"/>
          <p:cNvSpPr>
            <a:spLocks noGrp="1"/>
          </p:cNvSpPr>
          <p:nvPr>
            <p:ph type="dt"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srgbClr val="001155"/>
                </a:solidFill>
                <a:effectLst/>
                <a:uLnTx/>
                <a:uFillTx/>
                <a:latin typeface="TheSans Swisscom"/>
                <a:ea typeface="+mn-ea"/>
                <a:cs typeface="+mn-cs"/>
              </a:rPr>
              <a:t>dd/mm/yyyy</a:t>
            </a:r>
          </a:p>
        </p:txBody>
      </p:sp>
      <p:sp>
        <p:nvSpPr>
          <p:cNvPr id="5" name="Fußzeilenplatzhalt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700" b="0" i="0" u="none" strike="noStrike" kern="1200" cap="none" spc="0" normalizeH="0" baseline="0" noProof="0">
              <a:ln>
                <a:noFill/>
              </a:ln>
              <a:solidFill>
                <a:srgbClr val="001155"/>
              </a:solidFill>
              <a:effectLst/>
              <a:uLnTx/>
              <a:uFillTx/>
              <a:latin typeface="TheSans Swisscom"/>
              <a:ea typeface="+mn-ea"/>
              <a:cs typeface="+mn-cs"/>
            </a:endParaRPr>
          </a:p>
        </p:txBody>
      </p:sp>
      <p:sp>
        <p:nvSpPr>
          <p:cNvPr id="6" name="Foliennummernplatzhalt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4BC8F28-A1A1-4155-9F05-C67D43323273}" type="slidenum">
              <a:rPr kumimoji="0" lang="en-GB" sz="700" b="0" i="0" u="none" strike="noStrike" kern="1200" cap="none" spc="0" normalizeH="0" baseline="0" noProof="0" smtClean="0">
                <a:ln>
                  <a:noFill/>
                </a:ln>
                <a:solidFill>
                  <a:srgbClr val="001155"/>
                </a:solidFill>
                <a:effectLst/>
                <a:uLnTx/>
                <a:uFillTx/>
                <a:latin typeface="TheSans Swisscom"/>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a:t>
            </a:fld>
            <a:endParaRPr kumimoji="0" lang="en-GB" sz="700" b="0" i="0" u="none" strike="noStrike" kern="1200" cap="none" spc="0" normalizeH="0" baseline="0" noProof="0">
              <a:ln>
                <a:noFill/>
              </a:ln>
              <a:solidFill>
                <a:srgbClr val="001155"/>
              </a:solidFill>
              <a:effectLst/>
              <a:uLnTx/>
              <a:uFillTx/>
              <a:latin typeface="TheSans Swisscom"/>
              <a:ea typeface="+mn-ea"/>
              <a:cs typeface="+mn-cs"/>
            </a:endParaRPr>
          </a:p>
        </p:txBody>
      </p:sp>
    </p:spTree>
    <p:extLst>
      <p:ext uri="{BB962C8B-B14F-4D97-AF65-F5344CB8AC3E}">
        <p14:creationId xmlns:p14="http://schemas.microsoft.com/office/powerpoint/2010/main" val="41421393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CH" altLang="de-DE" dirty="0"/>
              <a:t>Ihr Kind kann den Unterricht im 1. Kindergartenjahr mit einem Vollpensum oder einem reduzierten Pensum besuchen.</a:t>
            </a:r>
          </a:p>
          <a:p>
            <a:endParaRPr lang="de-CH" altLang="de-DE" dirty="0"/>
          </a:p>
          <a:p>
            <a:r>
              <a:rPr lang="de-CH" altLang="de-DE" dirty="0"/>
              <a:t>Bedenken Sie bitte eine allfällige Reduktion mit den Kitas abzusprechen. </a:t>
            </a:r>
          </a:p>
          <a:p>
            <a:endParaRPr lang="de-CH" altLang="de-DE" dirty="0"/>
          </a:p>
          <a:p>
            <a:r>
              <a:rPr lang="de-CH" altLang="de-DE" dirty="0"/>
              <a:t>Weitere Reduktionen sind ausnahmsweise und befristet möglich, dazu müssen sie ein Gesuch an die Standortschulleitung stellen.</a:t>
            </a:r>
          </a:p>
          <a:p>
            <a:endParaRPr lang="de-CH" altLang="de-DE" dirty="0"/>
          </a:p>
          <a:p>
            <a:r>
              <a:rPr lang="de-CH" altLang="de-DE" dirty="0"/>
              <a:t>Sicherlich interessiert es Sie, wann zum Wohle Ihres Kindes eine </a:t>
            </a:r>
            <a:r>
              <a:rPr lang="de-CH" altLang="de-DE" dirty="0" err="1"/>
              <a:t>Pensenreduktion</a:t>
            </a:r>
            <a:r>
              <a:rPr lang="de-CH" altLang="de-DE" dirty="0"/>
              <a:t> empfehlenswert wäre. Dazu</a:t>
            </a:r>
            <a:r>
              <a:rPr lang="de-CH" altLang="de-DE" baseline="0" dirty="0"/>
              <a:t> und zu vielem anderen rund um Ihr Kind, wird die Kindergartenlehrperson gleich noch einige Einblicke geben.</a:t>
            </a:r>
          </a:p>
          <a:p>
            <a:endParaRPr lang="de-CH" altLang="de-DE" dirty="0"/>
          </a:p>
          <a:p>
            <a:endParaRPr lang="de-CH" altLang="de-DE" dirty="0"/>
          </a:p>
          <a:p>
            <a:endParaRPr lang="de-CH" dirty="0"/>
          </a:p>
        </p:txBody>
      </p:sp>
      <p:sp>
        <p:nvSpPr>
          <p:cNvPr id="4" name="Datumsplatzhalter 3"/>
          <p:cNvSpPr>
            <a:spLocks noGrp="1"/>
          </p:cNvSpPr>
          <p:nvPr>
            <p:ph type="dt" idx="10"/>
          </p:nvPr>
        </p:nvSpPr>
        <p:spPr/>
        <p:txBody>
          <a:bodyPr/>
          <a:lstStyle/>
          <a:p>
            <a:r>
              <a:rPr lang="en-GB"/>
              <a:t>dd/mm/yyyy</a:t>
            </a:r>
          </a:p>
        </p:txBody>
      </p:sp>
      <p:sp>
        <p:nvSpPr>
          <p:cNvPr id="5" name="Fußzeilenplatzhalter 4"/>
          <p:cNvSpPr>
            <a:spLocks noGrp="1"/>
          </p:cNvSpPr>
          <p:nvPr>
            <p:ph type="ftr" sz="quarter" idx="11"/>
          </p:nvPr>
        </p:nvSpPr>
        <p:spPr/>
        <p:txBody>
          <a:bodyPr/>
          <a:lstStyle/>
          <a:p>
            <a:endParaRPr lang="en-GB"/>
          </a:p>
        </p:txBody>
      </p:sp>
      <p:sp>
        <p:nvSpPr>
          <p:cNvPr id="6" name="Foliennummernplatzhalter 5"/>
          <p:cNvSpPr>
            <a:spLocks noGrp="1"/>
          </p:cNvSpPr>
          <p:nvPr>
            <p:ph type="sldNum" sz="quarter" idx="12"/>
          </p:nvPr>
        </p:nvSpPr>
        <p:spPr/>
        <p:txBody>
          <a:bodyPr/>
          <a:lstStyle/>
          <a:p>
            <a:fld id="{74BC8F28-A1A1-4155-9F05-C67D43323273}" type="slidenum">
              <a:rPr lang="en-GB" smtClean="0"/>
              <a:pPr/>
              <a:t>5</a:t>
            </a:fld>
            <a:endParaRPr lang="en-GB"/>
          </a:p>
        </p:txBody>
      </p:sp>
    </p:spTree>
    <p:extLst>
      <p:ext uri="{BB962C8B-B14F-4D97-AF65-F5344CB8AC3E}">
        <p14:creationId xmlns:p14="http://schemas.microsoft.com/office/powerpoint/2010/main" val="37060066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defRPr/>
            </a:pPr>
            <a:r>
              <a:rPr lang="de-CH" dirty="0"/>
              <a:t>Ihr Kind ist jetzt vielleicht 3.5 Jahre alt und eventuell stellen Sie sich die folgenden Fragen:</a:t>
            </a:r>
          </a:p>
          <a:p>
            <a:pPr>
              <a:defRPr/>
            </a:pPr>
            <a:endParaRPr lang="de-CH" dirty="0"/>
          </a:p>
          <a:p>
            <a:pPr marL="171450" indent="-171450">
              <a:buFontTx/>
              <a:buChar char="-"/>
              <a:defRPr/>
            </a:pPr>
            <a:endParaRPr lang="de-CH" dirty="0"/>
          </a:p>
          <a:p>
            <a:pPr marL="171450" indent="-171450">
              <a:buFontTx/>
              <a:buChar char="-"/>
              <a:defRPr/>
            </a:pPr>
            <a:r>
              <a:rPr lang="de-CH" dirty="0"/>
              <a:t>Wie ist der Tagesablauf im Kindergarten?</a:t>
            </a:r>
          </a:p>
          <a:p>
            <a:pPr marL="171450" indent="-171450">
              <a:buFontTx/>
              <a:buChar char="-"/>
              <a:defRPr/>
            </a:pPr>
            <a:r>
              <a:rPr lang="de-CH" dirty="0"/>
              <a:t>Ist mein Kind schon reif für den Kindergarten? </a:t>
            </a:r>
          </a:p>
          <a:p>
            <a:pPr marL="171450" indent="-171450">
              <a:buFontTx/>
              <a:buChar char="-"/>
              <a:defRPr/>
            </a:pPr>
            <a:r>
              <a:rPr lang="de-CH" dirty="0"/>
              <a:t>Sind die Voraussetzungen für einen guten und glücklichen Start in eine lange Schullaufbahn gegeben?</a:t>
            </a:r>
          </a:p>
          <a:p>
            <a:pPr marL="171450" indent="-171450">
              <a:buFontTx/>
              <a:buChar char="-"/>
              <a:defRPr/>
            </a:pPr>
            <a:r>
              <a:rPr lang="de-CH" dirty="0"/>
              <a:t>Wann macht eine Rückstellung vom Kindergarten Sinn; wann eine </a:t>
            </a:r>
            <a:r>
              <a:rPr lang="de-CH" dirty="0" err="1"/>
              <a:t>Pensenreduktion</a:t>
            </a:r>
            <a:r>
              <a:rPr lang="de-CH" dirty="0"/>
              <a:t>?</a:t>
            </a:r>
          </a:p>
          <a:p>
            <a:pPr marL="171450" indent="-171450">
              <a:buFontTx/>
              <a:buChar char="-"/>
              <a:defRPr/>
            </a:pPr>
            <a:endParaRPr lang="de-CH" dirty="0"/>
          </a:p>
          <a:p>
            <a:pPr>
              <a:defRPr/>
            </a:pPr>
            <a:r>
              <a:rPr lang="de-CH" dirty="0"/>
              <a:t> Diese Fragen werden im Folgenden von zwei Kindergarten-Klassenlehrpersonen beantwortet.</a:t>
            </a:r>
          </a:p>
          <a:p>
            <a:endParaRPr lang="de-CH" dirty="0"/>
          </a:p>
        </p:txBody>
      </p:sp>
      <p:sp>
        <p:nvSpPr>
          <p:cNvPr id="4" name="Datumsplatzhalter 3"/>
          <p:cNvSpPr>
            <a:spLocks noGrp="1"/>
          </p:cNvSpPr>
          <p:nvPr>
            <p:ph type="dt"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srgbClr val="001155"/>
                </a:solidFill>
                <a:effectLst/>
                <a:uLnTx/>
                <a:uFillTx/>
                <a:latin typeface="TheSans Swisscom"/>
                <a:ea typeface="+mn-ea"/>
                <a:cs typeface="+mn-cs"/>
              </a:rPr>
              <a:t>dd/mm/yyyy</a:t>
            </a:r>
          </a:p>
        </p:txBody>
      </p:sp>
      <p:sp>
        <p:nvSpPr>
          <p:cNvPr id="5" name="Fußzeilenplatzhalt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700" b="0" i="0" u="none" strike="noStrike" kern="1200" cap="none" spc="0" normalizeH="0" baseline="0" noProof="0">
              <a:ln>
                <a:noFill/>
              </a:ln>
              <a:solidFill>
                <a:srgbClr val="001155"/>
              </a:solidFill>
              <a:effectLst/>
              <a:uLnTx/>
              <a:uFillTx/>
              <a:latin typeface="TheSans Swisscom"/>
              <a:ea typeface="+mn-ea"/>
              <a:cs typeface="+mn-cs"/>
            </a:endParaRPr>
          </a:p>
        </p:txBody>
      </p:sp>
      <p:sp>
        <p:nvSpPr>
          <p:cNvPr id="6" name="Foliennummernplatzhalt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4BC8F28-A1A1-4155-9F05-C67D43323273}" type="slidenum">
              <a:rPr kumimoji="0" lang="en-GB" sz="700" b="0" i="0" u="none" strike="noStrike" kern="1200" cap="none" spc="0" normalizeH="0" baseline="0" noProof="0" smtClean="0">
                <a:ln>
                  <a:noFill/>
                </a:ln>
                <a:solidFill>
                  <a:srgbClr val="001155"/>
                </a:solidFill>
                <a:effectLst/>
                <a:uLnTx/>
                <a:uFillTx/>
                <a:latin typeface="TheSans Swisscom"/>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a:t>
            </a:fld>
            <a:endParaRPr kumimoji="0" lang="en-GB" sz="700" b="0" i="0" u="none" strike="noStrike" kern="1200" cap="none" spc="0" normalizeH="0" baseline="0" noProof="0">
              <a:ln>
                <a:noFill/>
              </a:ln>
              <a:solidFill>
                <a:srgbClr val="001155"/>
              </a:solidFill>
              <a:effectLst/>
              <a:uLnTx/>
              <a:uFillTx/>
              <a:latin typeface="TheSans Swisscom"/>
              <a:ea typeface="+mn-ea"/>
              <a:cs typeface="+mn-cs"/>
            </a:endParaRPr>
          </a:p>
        </p:txBody>
      </p:sp>
    </p:spTree>
    <p:extLst>
      <p:ext uri="{BB962C8B-B14F-4D97-AF65-F5344CB8AC3E}">
        <p14:creationId xmlns:p14="http://schemas.microsoft.com/office/powerpoint/2010/main" val="32368352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nSpc>
                <a:spcPct val="115000"/>
              </a:lnSpc>
              <a:spcAft>
                <a:spcPts val="1000"/>
              </a:spcAft>
            </a:pPr>
            <a:r>
              <a:rPr lang="de-CH" sz="1800" kern="100" spc="40" dirty="0">
                <a:effectLst/>
                <a:latin typeface="Arial" panose="020B0604020202020204" pitchFamily="34" charset="0"/>
                <a:ea typeface="Calibri" panose="020F0502020204030204" pitchFamily="34" charset="0"/>
              </a:rPr>
              <a:t>Liebe Eltern und liebe Erziehungsberechtigte</a:t>
            </a:r>
          </a:p>
          <a:p>
            <a:pPr>
              <a:lnSpc>
                <a:spcPct val="115000"/>
              </a:lnSpc>
              <a:spcAft>
                <a:spcPts val="1000"/>
              </a:spcAft>
            </a:pPr>
            <a:r>
              <a:rPr lang="de-CH" sz="1800" kern="100" spc="40" dirty="0">
                <a:effectLst/>
                <a:latin typeface="Arial" panose="020B0604020202020204" pitchFamily="34" charset="0"/>
                <a:ea typeface="Calibri" panose="020F0502020204030204" pitchFamily="34" charset="0"/>
              </a:rPr>
              <a:t>Die Tagesbetreuung Pestalozzi/ Munzinger wird von Lisa Wyss, Elisa Bandera und Christoph Michel geleitet.</a:t>
            </a:r>
          </a:p>
          <a:p>
            <a:pPr>
              <a:lnSpc>
                <a:spcPct val="115000"/>
              </a:lnSpc>
              <a:spcAft>
                <a:spcPts val="1000"/>
              </a:spcAft>
            </a:pPr>
            <a:r>
              <a:rPr lang="de-CH" sz="1800" kern="100" spc="40" dirty="0">
                <a:effectLst/>
                <a:latin typeface="Arial" panose="020B0604020202020204" pitchFamily="34" charset="0"/>
                <a:ea typeface="Calibri" panose="020F0502020204030204" pitchFamily="34" charset="0"/>
              </a:rPr>
              <a:t>Zurzeit besuchen ca. 350 Kinder die Tagesbetreuung, davon sind ca. 50 Kindergartenkinder.</a:t>
            </a:r>
          </a:p>
          <a:p>
            <a:pPr>
              <a:lnSpc>
                <a:spcPct val="115000"/>
              </a:lnSpc>
              <a:spcAft>
                <a:spcPts val="1000"/>
              </a:spcAft>
            </a:pPr>
            <a:r>
              <a:rPr lang="de-CH" sz="1800" kern="100" spc="40" dirty="0">
                <a:effectLst/>
                <a:latin typeface="Arial" panose="020B0604020202020204" pitchFamily="34" charset="0"/>
                <a:ea typeface="Calibri" panose="020F0502020204030204" pitchFamily="34" charset="0"/>
              </a:rPr>
              <a:t>Der Hauptstandort ist die Tagesbetreuung Pestalozzi im Schulhaus an der Weissensteinstrasse 41.</a:t>
            </a:r>
          </a:p>
          <a:p>
            <a:pPr>
              <a:lnSpc>
                <a:spcPct val="115000"/>
              </a:lnSpc>
              <a:spcAft>
                <a:spcPts val="1000"/>
              </a:spcAft>
            </a:pPr>
            <a:r>
              <a:rPr lang="de-CH" sz="1800" kern="100" spc="40" dirty="0">
                <a:effectLst/>
                <a:latin typeface="Arial" panose="020B0604020202020204" pitchFamily="34" charset="0"/>
                <a:ea typeface="Calibri" panose="020F0502020204030204" pitchFamily="34" charset="0"/>
              </a:rPr>
              <a:t>Zu der Tagesbetreuung gehören noch 4 weitere Standorte. </a:t>
            </a:r>
          </a:p>
          <a:p>
            <a:pPr>
              <a:lnSpc>
                <a:spcPct val="115000"/>
              </a:lnSpc>
              <a:spcAft>
                <a:spcPts val="1000"/>
              </a:spcAft>
            </a:pPr>
            <a:r>
              <a:rPr lang="de-CH" sz="1800" kern="100" spc="40" dirty="0">
                <a:effectLst/>
                <a:latin typeface="Arial" panose="020B0604020202020204" pitchFamily="34" charset="0"/>
                <a:ea typeface="Calibri" panose="020F0502020204030204" pitchFamily="34" charset="0"/>
              </a:rPr>
              <a:t>Das Pestalozzi 2 im Neubau, das Pestalozzi 3 an der </a:t>
            </a:r>
            <a:r>
              <a:rPr lang="de-CH" sz="1800" kern="100" spc="40" dirty="0" err="1">
                <a:effectLst/>
                <a:latin typeface="Arial" panose="020B0604020202020204" pitchFamily="34" charset="0"/>
                <a:ea typeface="Calibri" panose="020F0502020204030204" pitchFamily="34" charset="0"/>
              </a:rPr>
              <a:t>Tscharnerstrasse</a:t>
            </a:r>
            <a:r>
              <a:rPr lang="de-CH" sz="1800" kern="100" spc="40" dirty="0">
                <a:effectLst/>
                <a:latin typeface="Arial" panose="020B0604020202020204" pitchFamily="34" charset="0"/>
                <a:ea typeface="Calibri" panose="020F0502020204030204" pitchFamily="34" charset="0"/>
              </a:rPr>
              <a:t> 39, der Standort Weissenstein an der Weissensteinstrasse 47 und der Standort Munzinger mit den Kindern der Oberstufe. </a:t>
            </a:r>
          </a:p>
          <a:p>
            <a:r>
              <a:rPr lang="de-CH" sz="1200" kern="1200" dirty="0">
                <a:solidFill>
                  <a:schemeClr val="tx1"/>
                </a:solidFill>
                <a:effectLst/>
                <a:latin typeface="+mn-lt"/>
                <a:ea typeface="+mn-ea"/>
                <a:cs typeface="+mn-cs"/>
              </a:rPr>
              <a:t> </a:t>
            </a:r>
          </a:p>
          <a:p>
            <a:endParaRPr lang="de-CH" dirty="0"/>
          </a:p>
        </p:txBody>
      </p:sp>
      <p:sp>
        <p:nvSpPr>
          <p:cNvPr id="4" name="Datumsplatzhalter 3"/>
          <p:cNvSpPr>
            <a:spLocks noGrp="1"/>
          </p:cNvSpPr>
          <p:nvPr>
            <p:ph type="dt"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srgbClr val="001155"/>
                </a:solidFill>
                <a:effectLst/>
                <a:uLnTx/>
                <a:uFillTx/>
                <a:latin typeface="TheSans Swisscom"/>
                <a:ea typeface="+mn-ea"/>
                <a:cs typeface="+mn-cs"/>
              </a:rPr>
              <a:t>dd/mm/yyyy</a:t>
            </a:r>
          </a:p>
        </p:txBody>
      </p:sp>
      <p:sp>
        <p:nvSpPr>
          <p:cNvPr id="5" name="Fußzeilenplatzhalt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700" b="0" i="0" u="none" strike="noStrike" kern="1200" cap="none" spc="0" normalizeH="0" baseline="0" noProof="0">
              <a:ln>
                <a:noFill/>
              </a:ln>
              <a:solidFill>
                <a:srgbClr val="001155"/>
              </a:solidFill>
              <a:effectLst/>
              <a:uLnTx/>
              <a:uFillTx/>
              <a:latin typeface="TheSans Swisscom"/>
              <a:ea typeface="+mn-ea"/>
              <a:cs typeface="+mn-cs"/>
            </a:endParaRPr>
          </a:p>
        </p:txBody>
      </p:sp>
      <p:sp>
        <p:nvSpPr>
          <p:cNvPr id="6" name="Foliennummernplatzhalt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4BC8F28-A1A1-4155-9F05-C67D43323273}" type="slidenum">
              <a:rPr kumimoji="0" lang="en-GB" sz="700" b="0" i="0" u="none" strike="noStrike" kern="1200" cap="none" spc="0" normalizeH="0" baseline="0" noProof="0" smtClean="0">
                <a:ln>
                  <a:noFill/>
                </a:ln>
                <a:solidFill>
                  <a:srgbClr val="001155"/>
                </a:solidFill>
                <a:effectLst/>
                <a:uLnTx/>
                <a:uFillTx/>
                <a:latin typeface="TheSans Swisscom"/>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a:t>
            </a:fld>
            <a:endParaRPr kumimoji="0" lang="en-GB" sz="700" b="0" i="0" u="none" strike="noStrike" kern="1200" cap="none" spc="0" normalizeH="0" baseline="0" noProof="0">
              <a:ln>
                <a:noFill/>
              </a:ln>
              <a:solidFill>
                <a:srgbClr val="001155"/>
              </a:solidFill>
              <a:effectLst/>
              <a:uLnTx/>
              <a:uFillTx/>
              <a:latin typeface="TheSans Swisscom"/>
              <a:ea typeface="+mn-ea"/>
              <a:cs typeface="+mn-cs"/>
            </a:endParaRPr>
          </a:p>
        </p:txBody>
      </p:sp>
    </p:spTree>
    <p:extLst>
      <p:ext uri="{BB962C8B-B14F-4D97-AF65-F5344CB8AC3E}">
        <p14:creationId xmlns:p14="http://schemas.microsoft.com/office/powerpoint/2010/main" val="10091418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CH"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Die Kindergartenkinder werden am Montag, Dienstag sowie Donnerstag in der Filiale Weissenstein an der Weissensteinstrasse 47 betreut. Am Mittwoch und Freitag besuchen die Kindergartenkinder den Hauptstandort Pestalozzi.  An diesen Tagen besuchen alle Kinder (Kindergartenkinder bis Oberstufenschüler und Schülerinnen den Hauptstandort) Die Kindergartenkinder werden jeweils vom Kindergarten zu der Tagesbetreuung begleitet. Die Öffnungszeiten sind von Montag bis Freitag</a:t>
            </a:r>
            <a:endParaRPr lang="de-CH" sz="1800" dirty="0">
              <a:effectLst/>
              <a:latin typeface="Times New Roman" panose="02020603050405020304" pitchFamily="18" charset="0"/>
              <a:ea typeface="Times New Roman" panose="02020603050405020304" pitchFamily="18" charset="0"/>
            </a:endParaRPr>
          </a:p>
          <a:p>
            <a:r>
              <a:rPr lang="de-CH"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Frühdienst 07.00 bis 8.15 Uhr und von 11.50 bis 18.00 Uhr. Der Frühdienst findet im Hauptstandort Pestalozzi statt. Die Ferienbetreuung findet ebenfalls am Hauptstandort Pestalozzi statt. Öffnungszeiten 07.00 bis 18.00 Uhr.</a:t>
            </a:r>
            <a:endParaRPr lang="de-CH" sz="1800" dirty="0">
              <a:effectLst/>
              <a:latin typeface="Times New Roman" panose="02020603050405020304" pitchFamily="18" charset="0"/>
              <a:ea typeface="Times New Roman" panose="02020603050405020304" pitchFamily="18" charset="0"/>
            </a:endParaRPr>
          </a:p>
          <a:p>
            <a:r>
              <a:rPr lang="de-CH"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de-CH" sz="1800" dirty="0">
              <a:effectLst/>
              <a:latin typeface="Times New Roman" panose="02020603050405020304" pitchFamily="18" charset="0"/>
              <a:ea typeface="Times New Roman" panose="02020603050405020304" pitchFamily="18" charset="0"/>
            </a:endParaRPr>
          </a:p>
          <a:p>
            <a:r>
              <a:rPr lang="de-CH"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Die Tagesbetreuungsanmeldungsunterlagen erhalten Sie mit dem Stundenplan im Mai. Wird die Anmeldefrist eingehalten, ist ein Betreuungsplatz für Ihr Kind garantiert. </a:t>
            </a:r>
            <a:endParaRPr lang="de-CH" sz="1800" dirty="0">
              <a:effectLst/>
              <a:latin typeface="Times New Roman" panose="02020603050405020304" pitchFamily="18" charset="0"/>
              <a:ea typeface="Times New Roman" panose="02020603050405020304" pitchFamily="18" charset="0"/>
            </a:endParaRPr>
          </a:p>
          <a:p>
            <a:pPr>
              <a:lnSpc>
                <a:spcPct val="115000"/>
              </a:lnSpc>
              <a:spcAft>
                <a:spcPts val="1000"/>
              </a:spcAft>
            </a:pPr>
            <a:r>
              <a:rPr lang="de-CH" sz="1800" kern="100" spc="40" dirty="0">
                <a:effectLst/>
                <a:latin typeface="Arial" panose="020B0604020202020204" pitchFamily="34" charset="0"/>
                <a:ea typeface="Calibri" panose="020F0502020204030204" pitchFamily="34" charset="0"/>
              </a:rPr>
              <a:t> </a:t>
            </a:r>
          </a:p>
          <a:p>
            <a:endParaRPr lang="de-CH" dirty="0"/>
          </a:p>
        </p:txBody>
      </p:sp>
      <p:sp>
        <p:nvSpPr>
          <p:cNvPr id="4" name="Foliennummernplatzhalter 3"/>
          <p:cNvSpPr>
            <a:spLocks noGrp="1"/>
          </p:cNvSpPr>
          <p:nvPr>
            <p:ph type="sldNum" sz="quarter" idx="10"/>
          </p:nvPr>
        </p:nvSpPr>
        <p:spPr/>
        <p:txBody>
          <a:bodyPr/>
          <a:lstStyle/>
          <a:p>
            <a:fld id="{816874E3-A383-4771-B7A4-58B99B3C86B2}" type="slidenum">
              <a:rPr lang="de-CH" smtClean="0"/>
              <a:t>8</a:t>
            </a:fld>
            <a:endParaRPr lang="de-CH"/>
          </a:p>
        </p:txBody>
      </p:sp>
    </p:spTree>
    <p:extLst>
      <p:ext uri="{BB962C8B-B14F-4D97-AF65-F5344CB8AC3E}">
        <p14:creationId xmlns:p14="http://schemas.microsoft.com/office/powerpoint/2010/main" val="9319589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CH" dirty="0"/>
          </a:p>
          <a:p>
            <a:r>
              <a:rPr lang="de-CH" dirty="0"/>
              <a:t>Haben Sie noch Fragen?</a:t>
            </a:r>
          </a:p>
          <a:p>
            <a:r>
              <a:rPr lang="de-CH" dirty="0"/>
              <a:t>Unter der angegebenen Telefonnummer und E-Mail-Adresse sind wir gerne für Sie da. Auf der Website des </a:t>
            </a:r>
            <a:r>
              <a:rPr lang="de-CH" dirty="0" err="1"/>
              <a:t>MaWe</a:t>
            </a:r>
            <a:r>
              <a:rPr lang="de-CH" dirty="0"/>
              <a:t> Schulkreis können Sie sich ebenfalls über die Tagesbetreuung informieren.</a:t>
            </a:r>
          </a:p>
          <a:p>
            <a:r>
              <a:rPr lang="de-CH" dirty="0"/>
              <a:t>Des weiteren haben Sie die Möglichkeit an einen der beiden «Tage der offenen Tür» die Betreuungsstandorte Weissenstein, Pestalozzi 1 und Pestalozzi 3 mit ihrem Kind zu begehen und anzuschauen.</a:t>
            </a:r>
          </a:p>
          <a:p>
            <a:r>
              <a:rPr lang="de-CH" dirty="0"/>
              <a:t>Wir freuen uns auf Ihren Besuch.</a:t>
            </a:r>
          </a:p>
        </p:txBody>
      </p:sp>
      <p:sp>
        <p:nvSpPr>
          <p:cNvPr id="4" name="Foliennummernplatzhalter 3"/>
          <p:cNvSpPr>
            <a:spLocks noGrp="1"/>
          </p:cNvSpPr>
          <p:nvPr>
            <p:ph type="sldNum" sz="quarter" idx="5"/>
          </p:nvPr>
        </p:nvSpPr>
        <p:spPr/>
        <p:txBody>
          <a:bodyPr/>
          <a:lstStyle/>
          <a:p>
            <a:fld id="{816874E3-A383-4771-B7A4-58B99B3C86B2}" type="slidenum">
              <a:rPr lang="de-CH" smtClean="0"/>
              <a:t>9</a:t>
            </a:fld>
            <a:endParaRPr lang="de-CH"/>
          </a:p>
        </p:txBody>
      </p:sp>
    </p:spTree>
    <p:extLst>
      <p:ext uri="{BB962C8B-B14F-4D97-AF65-F5344CB8AC3E}">
        <p14:creationId xmlns:p14="http://schemas.microsoft.com/office/powerpoint/2010/main" val="10225013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ltLang="de-DE" dirty="0"/>
              <a:t>Im Mai werden die</a:t>
            </a:r>
            <a:r>
              <a:rPr lang="de-DE" altLang="de-DE" baseline="0" dirty="0"/>
              <a:t> Zuteilungen per A-Post verschickt. </a:t>
            </a:r>
          </a:p>
          <a:p>
            <a:r>
              <a:rPr lang="de-DE" altLang="de-DE" baseline="0" dirty="0"/>
              <a:t>Neben der Einteilung befinden sich darin:</a:t>
            </a:r>
          </a:p>
          <a:p>
            <a:endParaRPr lang="de-DE" altLang="de-DE" baseline="0" dirty="0"/>
          </a:p>
          <a:p>
            <a:pPr marL="171450" indent="-171450">
              <a:buFont typeface="Arial" panose="020B0604020202020204" pitchFamily="34" charset="0"/>
              <a:buChar char="•"/>
            </a:pPr>
            <a:r>
              <a:rPr lang="de-DE" altLang="de-DE" baseline="0" dirty="0"/>
              <a:t>Die provisorische Adressliste und der Blockstundenplan</a:t>
            </a:r>
          </a:p>
          <a:p>
            <a:pPr marL="171450" indent="-171450">
              <a:buFont typeface="Arial" panose="020B0604020202020204" pitchFamily="34" charset="0"/>
              <a:buChar char="•"/>
            </a:pPr>
            <a:r>
              <a:rPr lang="de-DE" altLang="de-DE" baseline="0" dirty="0"/>
              <a:t>Anmeldeinformationen Tagesbetreuung</a:t>
            </a:r>
          </a:p>
          <a:p>
            <a:pPr marL="171450" indent="-171450">
              <a:buFont typeface="Arial" panose="020B0604020202020204" pitchFamily="34" charset="0"/>
              <a:buChar char="•"/>
            </a:pPr>
            <a:r>
              <a:rPr lang="de-DE" altLang="de-DE" baseline="0" dirty="0"/>
              <a:t>Detailinformationen der Klassenlehrperson</a:t>
            </a:r>
          </a:p>
          <a:p>
            <a:pPr marL="171450" indent="-171450">
              <a:buFont typeface="Arial" panose="020B0604020202020204" pitchFamily="34" charset="0"/>
              <a:buChar char="•"/>
            </a:pPr>
            <a:r>
              <a:rPr lang="de-DE" altLang="de-DE" baseline="0" dirty="0"/>
              <a:t>Angaben zum Schnuppertag</a:t>
            </a:r>
          </a:p>
          <a:p>
            <a:pPr marL="171450" indent="-171450">
              <a:buFont typeface="Arial" panose="020B0604020202020204" pitchFamily="34" charset="0"/>
              <a:buChar char="•"/>
            </a:pPr>
            <a:r>
              <a:rPr lang="de-DE" altLang="de-DE" baseline="0" dirty="0"/>
              <a:t>Das Formular Vollpensum/reduziertes Pensum</a:t>
            </a:r>
          </a:p>
          <a:p>
            <a:pPr marL="171450" indent="-171450">
              <a:buFont typeface="Arial" panose="020B0604020202020204" pitchFamily="34" charset="0"/>
              <a:buChar char="•"/>
            </a:pPr>
            <a:r>
              <a:rPr lang="de-DE" altLang="de-DE" baseline="0" dirty="0"/>
              <a:t>Angabe Betreuungsorte/-zeiten</a:t>
            </a:r>
          </a:p>
          <a:p>
            <a:endParaRPr lang="de-DE" altLang="de-DE" baseline="0" dirty="0"/>
          </a:p>
          <a:p>
            <a:r>
              <a:rPr lang="de-DE" altLang="de-DE" dirty="0"/>
              <a:t>Sollten von</a:t>
            </a:r>
            <a:r>
              <a:rPr lang="de-DE" altLang="de-DE" baseline="0" dirty="0"/>
              <a:t> Ihrer Seite Gründe gegen die Einteilung sprechen, dann bitten wir Sie, sich rasch zu melden.</a:t>
            </a:r>
          </a:p>
          <a:p>
            <a:r>
              <a:rPr lang="de-DE" altLang="de-DE" baseline="0" dirty="0"/>
              <a:t>Die Schulleitung wird diese Gründe prüfen und bei Bedarf ein Gespräch mit Ihnen führen.</a:t>
            </a:r>
          </a:p>
          <a:p>
            <a:endParaRPr lang="de-CH" dirty="0"/>
          </a:p>
        </p:txBody>
      </p:sp>
      <p:sp>
        <p:nvSpPr>
          <p:cNvPr id="4" name="Datumsplatzhalter 3"/>
          <p:cNvSpPr>
            <a:spLocks noGrp="1"/>
          </p:cNvSpPr>
          <p:nvPr>
            <p:ph type="dt"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srgbClr val="001155"/>
                </a:solidFill>
                <a:effectLst/>
                <a:uLnTx/>
                <a:uFillTx/>
                <a:latin typeface="TheSans Swisscom"/>
                <a:ea typeface="+mn-ea"/>
                <a:cs typeface="+mn-cs"/>
              </a:rPr>
              <a:t>dd/mm/yyyy</a:t>
            </a:r>
          </a:p>
        </p:txBody>
      </p:sp>
      <p:sp>
        <p:nvSpPr>
          <p:cNvPr id="5" name="Fußzeilenplatzhalt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700" b="0" i="0" u="none" strike="noStrike" kern="1200" cap="none" spc="0" normalizeH="0" baseline="0" noProof="0">
              <a:ln>
                <a:noFill/>
              </a:ln>
              <a:solidFill>
                <a:srgbClr val="001155"/>
              </a:solidFill>
              <a:effectLst/>
              <a:uLnTx/>
              <a:uFillTx/>
              <a:latin typeface="TheSans Swisscom"/>
              <a:ea typeface="+mn-ea"/>
              <a:cs typeface="+mn-cs"/>
            </a:endParaRPr>
          </a:p>
        </p:txBody>
      </p:sp>
      <p:sp>
        <p:nvSpPr>
          <p:cNvPr id="6" name="Foliennummernplatzhalt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4BC8F28-A1A1-4155-9F05-C67D43323273}" type="slidenum">
              <a:rPr kumimoji="0" lang="en-GB" sz="700" b="0" i="0" u="none" strike="noStrike" kern="1200" cap="none" spc="0" normalizeH="0" baseline="0" noProof="0" smtClean="0">
                <a:ln>
                  <a:noFill/>
                </a:ln>
                <a:solidFill>
                  <a:srgbClr val="001155"/>
                </a:solidFill>
                <a:effectLst/>
                <a:uLnTx/>
                <a:uFillTx/>
                <a:latin typeface="TheSans Swisscom"/>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700" b="0" i="0" u="none" strike="noStrike" kern="1200" cap="none" spc="0" normalizeH="0" baseline="0" noProof="0">
              <a:ln>
                <a:noFill/>
              </a:ln>
              <a:solidFill>
                <a:srgbClr val="001155"/>
              </a:solidFill>
              <a:effectLst/>
              <a:uLnTx/>
              <a:uFillTx/>
              <a:latin typeface="TheSans Swisscom"/>
              <a:ea typeface="+mn-ea"/>
              <a:cs typeface="+mn-cs"/>
            </a:endParaRPr>
          </a:p>
        </p:txBody>
      </p:sp>
    </p:spTree>
    <p:extLst>
      <p:ext uri="{BB962C8B-B14F-4D97-AF65-F5344CB8AC3E}">
        <p14:creationId xmlns:p14="http://schemas.microsoft.com/office/powerpoint/2010/main" val="17961447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CH" dirty="0"/>
              <a:t>Haben Sie noch Fragen?</a:t>
            </a:r>
          </a:p>
          <a:p>
            <a:endParaRPr lang="de-CH" dirty="0"/>
          </a:p>
          <a:p>
            <a:r>
              <a:rPr lang="de-CH" dirty="0"/>
              <a:t>Unter der angegebenen Telefonnummer und E-Mail-Adresse sind wir gerne für Sie da.</a:t>
            </a:r>
          </a:p>
        </p:txBody>
      </p:sp>
      <p:sp>
        <p:nvSpPr>
          <p:cNvPr id="4" name="Foliennummernplatzhalter 3"/>
          <p:cNvSpPr>
            <a:spLocks noGrp="1"/>
          </p:cNvSpPr>
          <p:nvPr>
            <p:ph type="sldNum" sz="quarter" idx="5"/>
          </p:nvPr>
        </p:nvSpPr>
        <p:spPr/>
        <p:txBody>
          <a:bodyPr/>
          <a:lstStyle/>
          <a:p>
            <a:fld id="{816874E3-A383-4771-B7A4-58B99B3C86B2}" type="slidenum">
              <a:rPr lang="de-CH" smtClean="0"/>
              <a:t>11</a:t>
            </a:fld>
            <a:endParaRPr lang="de-CH"/>
          </a:p>
        </p:txBody>
      </p:sp>
    </p:spTree>
    <p:extLst>
      <p:ext uri="{BB962C8B-B14F-4D97-AF65-F5344CB8AC3E}">
        <p14:creationId xmlns:p14="http://schemas.microsoft.com/office/powerpoint/2010/main" val="24744247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Wir freuen uns, Ihr Kind ab August bei uns </a:t>
            </a:r>
            <a:r>
              <a:rPr lang="de-DE" dirty="0" err="1"/>
              <a:t>begrüssen</a:t>
            </a:r>
            <a:r>
              <a:rPr lang="de-DE" dirty="0"/>
              <a:t> zu dürfen und wünschen Ihnen bis dahin eine gute Zeit.</a:t>
            </a:r>
          </a:p>
          <a:p>
            <a:endParaRPr lang="de-CH" dirty="0"/>
          </a:p>
        </p:txBody>
      </p:sp>
      <p:sp>
        <p:nvSpPr>
          <p:cNvPr id="4" name="Foliennummernplatzhalter 3"/>
          <p:cNvSpPr>
            <a:spLocks noGrp="1"/>
          </p:cNvSpPr>
          <p:nvPr>
            <p:ph type="sldNum" sz="quarter" idx="5"/>
          </p:nvPr>
        </p:nvSpPr>
        <p:spPr/>
        <p:txBody>
          <a:bodyPr/>
          <a:lstStyle/>
          <a:p>
            <a:fld id="{816874E3-A383-4771-B7A4-58B99B3C86B2}" type="slidenum">
              <a:rPr lang="de-CH" smtClean="0"/>
              <a:t>12</a:t>
            </a:fld>
            <a:endParaRPr lang="de-CH"/>
          </a:p>
        </p:txBody>
      </p:sp>
    </p:spTree>
    <p:extLst>
      <p:ext uri="{BB962C8B-B14F-4D97-AF65-F5344CB8AC3E}">
        <p14:creationId xmlns:p14="http://schemas.microsoft.com/office/powerpoint/2010/main" val="221515933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6.emf"/><Relationship Id="rId1" Type="http://schemas.openxmlformats.org/officeDocument/2006/relationships/slideMaster" Target="../slideMasters/slideMaster1.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google.com/url?sa=i&amp;source=images&amp;cd=&amp;ved=2ahUKEwiuzM_e7p_jAhUMEVAKHQVmBWkQjRx6BAgBEAU&amp;url=http%3A%2F%2Fwww.christophzimmerli.ch%2Fkanton-bern-logo%2F&amp;psig=AOvVaw0XnyTVIrXoNZkKLvluu8Ia&amp;ust=1562487789051133"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00_Welcome_Folie">
    <p:bg>
      <p:bgPr>
        <a:solidFill>
          <a:schemeClr val="bg1"/>
        </a:solidFill>
        <a:effectLst/>
      </p:bgPr>
    </p:bg>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35479B1E-5C5A-DA42-A265-FC54B07F70C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582146" y="2780929"/>
            <a:ext cx="5027708" cy="955807"/>
          </a:xfrm>
          <a:prstGeom prst="rect">
            <a:avLst/>
          </a:prstGeom>
        </p:spPr>
      </p:pic>
    </p:spTree>
    <p:extLst>
      <p:ext uri="{BB962C8B-B14F-4D97-AF65-F5344CB8AC3E}">
        <p14:creationId xmlns:p14="http://schemas.microsoft.com/office/powerpoint/2010/main" val="48004649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2_Welcome_Folie_Grafik_SW">
    <p:bg>
      <p:bgPr>
        <a:solidFill>
          <a:schemeClr val="bg1"/>
        </a:solidFill>
        <a:effectLst/>
      </p:bgPr>
    </p:bg>
    <p:spTree>
      <p:nvGrpSpPr>
        <p:cNvPr id="1" name=""/>
        <p:cNvGrpSpPr/>
        <p:nvPr/>
      </p:nvGrpSpPr>
      <p:grpSpPr>
        <a:xfrm>
          <a:off x="0" y="0"/>
          <a:ext cx="0" cy="0"/>
          <a:chOff x="0" y="0"/>
          <a:chExt cx="0" cy="0"/>
        </a:xfrm>
      </p:grpSpPr>
      <p:pic>
        <p:nvPicPr>
          <p:cNvPr id="4" name="Grafik 3">
            <a:extLst>
              <a:ext uri="{FF2B5EF4-FFF2-40B4-BE49-F238E27FC236}">
                <a16:creationId xmlns:a16="http://schemas.microsoft.com/office/drawing/2014/main" id="{1C0BE8D5-759E-F44B-977F-05C683003233}"/>
              </a:ext>
            </a:extLst>
          </p:cNvPr>
          <p:cNvPicPr>
            <a:picLocks noChangeAspect="1"/>
          </p:cNvPicPr>
          <p:nvPr userDrawn="1"/>
        </p:nvPicPr>
        <p:blipFill>
          <a:blip r:embed="rId2"/>
          <a:stretch>
            <a:fillRect/>
          </a:stretch>
        </p:blipFill>
        <p:spPr>
          <a:xfrm>
            <a:off x="1065139" y="5714018"/>
            <a:ext cx="2223280" cy="379279"/>
          </a:xfrm>
          <a:prstGeom prst="rect">
            <a:avLst/>
          </a:prstGeom>
        </p:spPr>
      </p:pic>
      <p:pic>
        <p:nvPicPr>
          <p:cNvPr id="12" name="Grafik 11">
            <a:extLst>
              <a:ext uri="{FF2B5EF4-FFF2-40B4-BE49-F238E27FC236}">
                <a16:creationId xmlns:a16="http://schemas.microsoft.com/office/drawing/2014/main" id="{C9F9FEE0-7138-CE41-B1EE-0443325A31E1}"/>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566990" y="5111424"/>
            <a:ext cx="336189" cy="336277"/>
          </a:xfrm>
          <a:prstGeom prst="rect">
            <a:avLst/>
          </a:prstGeom>
        </p:spPr>
      </p:pic>
      <p:pic>
        <p:nvPicPr>
          <p:cNvPr id="13" name="Grafik 12">
            <a:extLst>
              <a:ext uri="{FF2B5EF4-FFF2-40B4-BE49-F238E27FC236}">
                <a16:creationId xmlns:a16="http://schemas.microsoft.com/office/drawing/2014/main" id="{BC86EDB9-1DF2-8948-BAA6-C830FEEB1C4D}"/>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2071976" y="5111425"/>
            <a:ext cx="336189" cy="336277"/>
          </a:xfrm>
          <a:prstGeom prst="rect">
            <a:avLst/>
          </a:prstGeom>
        </p:spPr>
      </p:pic>
      <p:pic>
        <p:nvPicPr>
          <p:cNvPr id="14" name="Grafik 13">
            <a:extLst>
              <a:ext uri="{FF2B5EF4-FFF2-40B4-BE49-F238E27FC236}">
                <a16:creationId xmlns:a16="http://schemas.microsoft.com/office/drawing/2014/main" id="{ED4D5592-CD30-BF48-A03C-A330389477F3}"/>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081948" y="5111426"/>
            <a:ext cx="336189" cy="336277"/>
          </a:xfrm>
          <a:prstGeom prst="rect">
            <a:avLst/>
          </a:prstGeom>
        </p:spPr>
      </p:pic>
      <p:pic>
        <p:nvPicPr>
          <p:cNvPr id="15" name="Grafik 14">
            <a:extLst>
              <a:ext uri="{FF2B5EF4-FFF2-40B4-BE49-F238E27FC236}">
                <a16:creationId xmlns:a16="http://schemas.microsoft.com/office/drawing/2014/main" id="{80CBF5F1-7473-D745-ADCA-FD2B47428A26}"/>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1576962" y="5111425"/>
            <a:ext cx="336189" cy="336277"/>
          </a:xfrm>
          <a:prstGeom prst="rect">
            <a:avLst/>
          </a:prstGeom>
        </p:spPr>
      </p:pic>
    </p:spTree>
    <p:extLst>
      <p:ext uri="{BB962C8B-B14F-4D97-AF65-F5344CB8AC3E}">
        <p14:creationId xmlns:p14="http://schemas.microsoft.com/office/powerpoint/2010/main" val="273502047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Welcome_Folie_Neutral/Weiss">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2631662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01_Titelfolie_neutral_Stadt-Bern-Logo">
    <p:bg>
      <p:bgRef idx="1001">
        <a:schemeClr val="bg1"/>
      </p:bgRef>
    </p:bg>
    <p:spTree>
      <p:nvGrpSpPr>
        <p:cNvPr id="1" name=""/>
        <p:cNvGrpSpPr/>
        <p:nvPr/>
      </p:nvGrpSpPr>
      <p:grpSpPr>
        <a:xfrm>
          <a:off x="0" y="0"/>
          <a:ext cx="0" cy="0"/>
          <a:chOff x="0" y="0"/>
          <a:chExt cx="0" cy="0"/>
        </a:xfrm>
      </p:grpSpPr>
      <p:sp>
        <p:nvSpPr>
          <p:cNvPr id="2" name="Titel 1"/>
          <p:cNvSpPr>
            <a:spLocks noGrp="1"/>
          </p:cNvSpPr>
          <p:nvPr>
            <p:ph type="ctrTitle" hasCustomPrompt="1"/>
          </p:nvPr>
        </p:nvSpPr>
        <p:spPr bwMode="gray">
          <a:xfrm>
            <a:off x="1976947" y="2636912"/>
            <a:ext cx="8242769" cy="745990"/>
          </a:xfrm>
          <a:prstGeom prst="rect">
            <a:avLst/>
          </a:prstGeom>
        </p:spPr>
        <p:txBody>
          <a:bodyPr bIns="126000" anchor="b"/>
          <a:lstStyle>
            <a:lvl1pPr marL="0" indent="0">
              <a:lnSpc>
                <a:spcPct val="90000"/>
              </a:lnSpc>
              <a:defRPr sz="3199" b="1" i="0" baseline="0">
                <a:solidFill>
                  <a:schemeClr val="tx1"/>
                </a:solidFill>
                <a:latin typeface="Frutiger LT Com 65" panose="020B0503030504020204" pitchFamily="34" charset="77"/>
                <a:ea typeface="Frutiger LT Com 65" panose="020B0503030504020204" pitchFamily="34" charset="77"/>
                <a:cs typeface="Frutiger LT Com 65" panose="020B0503030504020204" pitchFamily="34" charset="77"/>
              </a:defRPr>
            </a:lvl1pPr>
          </a:lstStyle>
          <a:p>
            <a:r>
              <a:rPr lang="de-DE" dirty="0"/>
              <a:t>Titelzeile mit 32 Pt. In </a:t>
            </a:r>
            <a:r>
              <a:rPr lang="de-DE" dirty="0" err="1"/>
              <a:t>Frutiger</a:t>
            </a:r>
            <a:r>
              <a:rPr lang="de-DE" dirty="0"/>
              <a:t> LT </a:t>
            </a:r>
            <a:r>
              <a:rPr lang="de-DE" dirty="0" err="1"/>
              <a:t>Com</a:t>
            </a:r>
            <a:endParaRPr lang="de-DE" dirty="0"/>
          </a:p>
        </p:txBody>
      </p:sp>
      <p:sp>
        <p:nvSpPr>
          <p:cNvPr id="3" name="Untertitel 2"/>
          <p:cNvSpPr>
            <a:spLocks noGrp="1"/>
          </p:cNvSpPr>
          <p:nvPr>
            <p:ph type="subTitle" idx="1" hasCustomPrompt="1"/>
          </p:nvPr>
        </p:nvSpPr>
        <p:spPr bwMode="gray">
          <a:xfrm>
            <a:off x="1992612" y="3573017"/>
            <a:ext cx="6375593" cy="1223689"/>
          </a:xfrm>
          <a:prstGeom prst="rect">
            <a:avLst/>
          </a:prstGeom>
        </p:spPr>
        <p:txBody>
          <a:bodyPr/>
          <a:lstStyle>
            <a:lvl1pPr marL="0" indent="0" algn="l">
              <a:spcBef>
                <a:spcPts val="288"/>
              </a:spcBef>
              <a:buNone/>
              <a:defRPr sz="1400" b="0" i="0" baseline="0">
                <a:solidFill>
                  <a:schemeClr val="tx1"/>
                </a:solidFill>
                <a:latin typeface="Frutiger LT Com 45 Light" panose="020B0303030504020204" pitchFamily="34" charset="77"/>
                <a:ea typeface="Frutiger LT Com 45 Light" panose="020B0303030504020204" pitchFamily="34" charset="77"/>
                <a:cs typeface="Frutiger LT Com 45 Light" panose="020B0303030504020204" pitchFamily="34" charset="77"/>
              </a:defRPr>
            </a:lvl1pPr>
            <a:lvl2pPr marL="3174" indent="0" algn="l">
              <a:buNone/>
              <a:defRPr sz="1200">
                <a:solidFill>
                  <a:schemeClr val="tx1"/>
                </a:solidFill>
              </a:defRPr>
            </a:lvl2pPr>
            <a:lvl3pPr marL="3174" indent="0" algn="l">
              <a:buNone/>
              <a:defRPr sz="1200">
                <a:solidFill>
                  <a:schemeClr val="tx1"/>
                </a:solidFill>
              </a:defRPr>
            </a:lvl3pPr>
            <a:lvl4pPr marL="3174" indent="0" algn="l">
              <a:buNone/>
              <a:defRPr sz="1200">
                <a:solidFill>
                  <a:schemeClr val="tx1"/>
                </a:solidFill>
              </a:defRPr>
            </a:lvl4pPr>
            <a:lvl5pPr marL="3174" indent="0" algn="l">
              <a:buNone/>
              <a:defRPr sz="1200">
                <a:solidFill>
                  <a:schemeClr val="tx1"/>
                </a:solidFill>
              </a:defRPr>
            </a:lvl5pPr>
            <a:lvl6pPr marL="3174" indent="0" algn="l">
              <a:buNone/>
              <a:defRPr sz="1200">
                <a:solidFill>
                  <a:schemeClr val="tx1"/>
                </a:solidFill>
              </a:defRPr>
            </a:lvl6pPr>
            <a:lvl7pPr marL="3174" indent="0" algn="l">
              <a:buNone/>
              <a:defRPr sz="1200">
                <a:solidFill>
                  <a:schemeClr val="tx1"/>
                </a:solidFill>
              </a:defRPr>
            </a:lvl7pPr>
            <a:lvl8pPr marL="3174" indent="0" algn="l">
              <a:buNone/>
              <a:defRPr sz="1200">
                <a:solidFill>
                  <a:schemeClr val="tx1"/>
                </a:solidFill>
              </a:defRPr>
            </a:lvl8pPr>
            <a:lvl9pPr marL="3174" indent="0" algn="l">
              <a:buNone/>
              <a:defRPr sz="1200">
                <a:solidFill>
                  <a:schemeClr val="tx1"/>
                </a:solidFill>
              </a:defRPr>
            </a:lvl9pPr>
          </a:lstStyle>
          <a:p>
            <a:pPr lvl="0"/>
            <a:r>
              <a:rPr lang="de-DE" dirty="0"/>
              <a:t>Untertitel</a:t>
            </a:r>
          </a:p>
          <a:p>
            <a:pPr lvl="0"/>
            <a:endParaRPr lang="de-DE" dirty="0"/>
          </a:p>
          <a:p>
            <a:pPr lvl="0"/>
            <a:r>
              <a:rPr lang="de-DE" dirty="0"/>
              <a:t>Name, </a:t>
            </a:r>
          </a:p>
          <a:p>
            <a:pPr lvl="0"/>
            <a:r>
              <a:rPr lang="de-DE" dirty="0"/>
              <a:t>Rolle, </a:t>
            </a:r>
          </a:p>
          <a:p>
            <a:pPr lvl="0"/>
            <a:r>
              <a:rPr lang="de-DE" dirty="0"/>
              <a:t>Ort, Datum</a:t>
            </a:r>
          </a:p>
        </p:txBody>
      </p:sp>
      <p:pic>
        <p:nvPicPr>
          <p:cNvPr id="7" name="Picture 2" descr="Bildergebnis für kanton bern logo">
            <a:hlinkClick r:id="rId2"/>
            <a:extLst>
              <a:ext uri="{FF2B5EF4-FFF2-40B4-BE49-F238E27FC236}">
                <a16:creationId xmlns:a16="http://schemas.microsoft.com/office/drawing/2014/main" id="{385915AB-9A7B-0B48-B881-343570E885BA}"/>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992612" y="1412776"/>
            <a:ext cx="729648" cy="9273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348228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01_Titelfolie_Neutral_MW-Logo">
    <p:bg>
      <p:bgRef idx="1001">
        <a:schemeClr val="bg1"/>
      </p:bgRef>
    </p:bg>
    <p:spTree>
      <p:nvGrpSpPr>
        <p:cNvPr id="1" name=""/>
        <p:cNvGrpSpPr/>
        <p:nvPr/>
      </p:nvGrpSpPr>
      <p:grpSpPr>
        <a:xfrm>
          <a:off x="0" y="0"/>
          <a:ext cx="0" cy="0"/>
          <a:chOff x="0" y="0"/>
          <a:chExt cx="0" cy="0"/>
        </a:xfrm>
      </p:grpSpPr>
      <p:sp>
        <p:nvSpPr>
          <p:cNvPr id="8" name="Titel 1">
            <a:extLst>
              <a:ext uri="{FF2B5EF4-FFF2-40B4-BE49-F238E27FC236}">
                <a16:creationId xmlns:a16="http://schemas.microsoft.com/office/drawing/2014/main" id="{B77F08EA-0DCF-A449-BF11-1D7B4347C251}"/>
              </a:ext>
            </a:extLst>
          </p:cNvPr>
          <p:cNvSpPr>
            <a:spLocks noGrp="1"/>
          </p:cNvSpPr>
          <p:nvPr>
            <p:ph type="ctrTitle" hasCustomPrompt="1"/>
          </p:nvPr>
        </p:nvSpPr>
        <p:spPr bwMode="gray">
          <a:xfrm>
            <a:off x="1976947" y="2636912"/>
            <a:ext cx="8242769" cy="745990"/>
          </a:xfrm>
          <a:prstGeom prst="rect">
            <a:avLst/>
          </a:prstGeom>
        </p:spPr>
        <p:txBody>
          <a:bodyPr bIns="126000" anchor="b"/>
          <a:lstStyle>
            <a:lvl1pPr marL="0" indent="0">
              <a:lnSpc>
                <a:spcPct val="90000"/>
              </a:lnSpc>
              <a:defRPr sz="3199" b="1" i="0" baseline="0">
                <a:solidFill>
                  <a:schemeClr val="tx1"/>
                </a:solidFill>
                <a:latin typeface="Frutiger LT Com 65" panose="020B0503030504020204" pitchFamily="34" charset="77"/>
                <a:ea typeface="Frutiger LT Com 65" panose="020B0503030504020204" pitchFamily="34" charset="77"/>
                <a:cs typeface="Frutiger LT Com 65" panose="020B0503030504020204" pitchFamily="34" charset="77"/>
              </a:defRPr>
            </a:lvl1pPr>
          </a:lstStyle>
          <a:p>
            <a:r>
              <a:rPr lang="de-DE" dirty="0"/>
              <a:t>Titelzeile mit 32 Pt. In </a:t>
            </a:r>
            <a:r>
              <a:rPr lang="de-DE" dirty="0" err="1"/>
              <a:t>Frutiger</a:t>
            </a:r>
            <a:r>
              <a:rPr lang="de-DE" dirty="0"/>
              <a:t> LT </a:t>
            </a:r>
            <a:r>
              <a:rPr lang="de-DE" dirty="0" err="1"/>
              <a:t>Com</a:t>
            </a:r>
            <a:endParaRPr lang="de-DE" dirty="0"/>
          </a:p>
        </p:txBody>
      </p:sp>
      <p:sp>
        <p:nvSpPr>
          <p:cNvPr id="11" name="Untertitel 2">
            <a:extLst>
              <a:ext uri="{FF2B5EF4-FFF2-40B4-BE49-F238E27FC236}">
                <a16:creationId xmlns:a16="http://schemas.microsoft.com/office/drawing/2014/main" id="{40308004-5AEF-1141-8D4F-F39B40FCF32F}"/>
              </a:ext>
            </a:extLst>
          </p:cNvPr>
          <p:cNvSpPr>
            <a:spLocks noGrp="1"/>
          </p:cNvSpPr>
          <p:nvPr>
            <p:ph type="subTitle" idx="1" hasCustomPrompt="1"/>
          </p:nvPr>
        </p:nvSpPr>
        <p:spPr bwMode="gray">
          <a:xfrm>
            <a:off x="1985457" y="3573017"/>
            <a:ext cx="6375593" cy="1223689"/>
          </a:xfrm>
          <a:prstGeom prst="rect">
            <a:avLst/>
          </a:prstGeom>
        </p:spPr>
        <p:txBody>
          <a:bodyPr/>
          <a:lstStyle>
            <a:lvl1pPr marL="0" indent="0" algn="l">
              <a:spcBef>
                <a:spcPts val="288"/>
              </a:spcBef>
              <a:buNone/>
              <a:defRPr sz="1400" b="0" i="0" baseline="0">
                <a:solidFill>
                  <a:schemeClr val="tx1"/>
                </a:solidFill>
                <a:latin typeface="Frutiger LT Com 45 Light" panose="020B0303030504020204" pitchFamily="34" charset="77"/>
                <a:ea typeface="Frutiger LT Com 45 Light" panose="020B0303030504020204" pitchFamily="34" charset="77"/>
                <a:cs typeface="Frutiger LT Com 45 Light" panose="020B0303030504020204" pitchFamily="34" charset="77"/>
              </a:defRPr>
            </a:lvl1pPr>
            <a:lvl2pPr marL="3174" indent="0" algn="l">
              <a:buNone/>
              <a:defRPr sz="1200">
                <a:solidFill>
                  <a:schemeClr val="tx1"/>
                </a:solidFill>
              </a:defRPr>
            </a:lvl2pPr>
            <a:lvl3pPr marL="3174" indent="0" algn="l">
              <a:buNone/>
              <a:defRPr sz="1200">
                <a:solidFill>
                  <a:schemeClr val="tx1"/>
                </a:solidFill>
              </a:defRPr>
            </a:lvl3pPr>
            <a:lvl4pPr marL="3174" indent="0" algn="l">
              <a:buNone/>
              <a:defRPr sz="1200">
                <a:solidFill>
                  <a:schemeClr val="tx1"/>
                </a:solidFill>
              </a:defRPr>
            </a:lvl4pPr>
            <a:lvl5pPr marL="3174" indent="0" algn="l">
              <a:buNone/>
              <a:defRPr sz="1200">
                <a:solidFill>
                  <a:schemeClr val="tx1"/>
                </a:solidFill>
              </a:defRPr>
            </a:lvl5pPr>
            <a:lvl6pPr marL="3174" indent="0" algn="l">
              <a:buNone/>
              <a:defRPr sz="1200">
                <a:solidFill>
                  <a:schemeClr val="tx1"/>
                </a:solidFill>
              </a:defRPr>
            </a:lvl6pPr>
            <a:lvl7pPr marL="3174" indent="0" algn="l">
              <a:buNone/>
              <a:defRPr sz="1200">
                <a:solidFill>
                  <a:schemeClr val="tx1"/>
                </a:solidFill>
              </a:defRPr>
            </a:lvl7pPr>
            <a:lvl8pPr marL="3174" indent="0" algn="l">
              <a:buNone/>
              <a:defRPr sz="1200">
                <a:solidFill>
                  <a:schemeClr val="tx1"/>
                </a:solidFill>
              </a:defRPr>
            </a:lvl8pPr>
            <a:lvl9pPr marL="3174" indent="0" algn="l">
              <a:buNone/>
              <a:defRPr sz="1200">
                <a:solidFill>
                  <a:schemeClr val="tx1"/>
                </a:solidFill>
              </a:defRPr>
            </a:lvl9pPr>
          </a:lstStyle>
          <a:p>
            <a:pPr lvl="0"/>
            <a:r>
              <a:rPr lang="de-DE" dirty="0"/>
              <a:t>Untertitel</a:t>
            </a:r>
          </a:p>
          <a:p>
            <a:pPr lvl="0"/>
            <a:endParaRPr lang="de-DE" dirty="0"/>
          </a:p>
          <a:p>
            <a:pPr lvl="0"/>
            <a:r>
              <a:rPr lang="de-DE" dirty="0"/>
              <a:t>Name, </a:t>
            </a:r>
          </a:p>
          <a:p>
            <a:pPr lvl="0"/>
            <a:r>
              <a:rPr lang="de-DE" dirty="0"/>
              <a:t>Rolle, </a:t>
            </a:r>
          </a:p>
          <a:p>
            <a:pPr lvl="0"/>
            <a:r>
              <a:rPr lang="de-DE" dirty="0"/>
              <a:t>Ort, Datum</a:t>
            </a:r>
          </a:p>
        </p:txBody>
      </p:sp>
      <p:pic>
        <p:nvPicPr>
          <p:cNvPr id="3" name="Grafik 2">
            <a:extLst>
              <a:ext uri="{FF2B5EF4-FFF2-40B4-BE49-F238E27FC236}">
                <a16:creationId xmlns:a16="http://schemas.microsoft.com/office/drawing/2014/main" id="{7A861267-4795-FE44-A705-10BBD50CF01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976947" y="1758925"/>
            <a:ext cx="2807581" cy="533743"/>
          </a:xfrm>
          <a:prstGeom prst="rect">
            <a:avLst/>
          </a:prstGeom>
        </p:spPr>
      </p:pic>
    </p:spTree>
    <p:extLst>
      <p:ext uri="{BB962C8B-B14F-4D97-AF65-F5344CB8AC3E}">
        <p14:creationId xmlns:p14="http://schemas.microsoft.com/office/powerpoint/2010/main" val="21325045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02_Inhalte_Text-Bild">
    <p:spTree>
      <p:nvGrpSpPr>
        <p:cNvPr id="1" name=""/>
        <p:cNvGrpSpPr/>
        <p:nvPr/>
      </p:nvGrpSpPr>
      <p:grpSpPr>
        <a:xfrm>
          <a:off x="0" y="0"/>
          <a:ext cx="0" cy="0"/>
          <a:chOff x="0" y="0"/>
          <a:chExt cx="0" cy="0"/>
        </a:xfrm>
      </p:grpSpPr>
      <p:sp>
        <p:nvSpPr>
          <p:cNvPr id="9" name="Bildplatzhalter 8"/>
          <p:cNvSpPr>
            <a:spLocks noGrp="1"/>
          </p:cNvSpPr>
          <p:nvPr>
            <p:ph type="pic" sz="quarter" idx="13" hasCustomPrompt="1"/>
          </p:nvPr>
        </p:nvSpPr>
        <p:spPr bwMode="gray">
          <a:xfrm>
            <a:off x="6671914" y="1773238"/>
            <a:ext cx="4318663" cy="4248150"/>
          </a:xfrm>
          <a:prstGeom prst="rect">
            <a:avLst/>
          </a:prstGeom>
        </p:spPr>
        <p:txBody>
          <a:bodyPr anchor="ctr"/>
          <a:lstStyle>
            <a:lvl1pPr marL="0" indent="0" algn="ctr">
              <a:buNone/>
              <a:defRPr/>
            </a:lvl1pPr>
          </a:lstStyle>
          <a:p>
            <a:r>
              <a:rPr lang="de-DE" noProof="0"/>
              <a:t>Fügen Sie in diesen</a:t>
            </a:r>
            <a:br>
              <a:rPr lang="de-DE" noProof="0"/>
            </a:br>
            <a:r>
              <a:rPr lang="de-DE" noProof="0"/>
              <a:t>Bereich ein Bild ein.</a:t>
            </a:r>
          </a:p>
        </p:txBody>
      </p:sp>
      <p:sp>
        <p:nvSpPr>
          <p:cNvPr id="4" name="Titel 3"/>
          <p:cNvSpPr>
            <a:spLocks noGrp="1"/>
          </p:cNvSpPr>
          <p:nvPr>
            <p:ph type="title"/>
          </p:nvPr>
        </p:nvSpPr>
        <p:spPr/>
        <p:txBody>
          <a:bodyPr/>
          <a:lstStyle>
            <a:lvl1pPr marL="0" indent="0">
              <a:defRPr/>
            </a:lvl1pPr>
          </a:lstStyle>
          <a:p>
            <a:r>
              <a:rPr lang="de-DE" dirty="0"/>
              <a:t>Mastertitelformat bearbeiten</a:t>
            </a:r>
          </a:p>
        </p:txBody>
      </p:sp>
      <p:sp>
        <p:nvSpPr>
          <p:cNvPr id="8" name="Inhaltsplatzhalter 2"/>
          <p:cNvSpPr>
            <a:spLocks noGrp="1"/>
          </p:cNvSpPr>
          <p:nvPr>
            <p:ph sz="half" idx="1"/>
          </p:nvPr>
        </p:nvSpPr>
        <p:spPr bwMode="gray">
          <a:xfrm>
            <a:off x="2136590" y="1773238"/>
            <a:ext cx="4319356" cy="4248150"/>
          </a:xfrm>
          <a:prstGeom prst="rect">
            <a:avLst/>
          </a:prstGeom>
        </p:spPr>
        <p:txBody>
          <a:bodyPr/>
          <a:lstStyle>
            <a:lvl1pPr marL="182508" indent="-182508">
              <a:buFont typeface="Arial" charset="0"/>
              <a:buChar char="•"/>
              <a:defRPr sz="1799"/>
            </a:lvl1pPr>
            <a:lvl2pPr marL="539588" indent="-182508">
              <a:buFont typeface="Arial" charset="0"/>
              <a:buChar char="•"/>
              <a:defRPr sz="1799"/>
            </a:lvl2pPr>
            <a:lvl3pPr marL="898255" indent="-184095">
              <a:buFont typeface="Arial" charset="0"/>
              <a:buChar char="•"/>
              <a:defRPr sz="1799"/>
            </a:lvl3pPr>
            <a:lvl4pPr marL="1255336" indent="-184095">
              <a:buFont typeface="Arial" charset="0"/>
              <a:buChar char="•"/>
              <a:defRPr sz="1799"/>
            </a:lvl4pPr>
            <a:lvl5pPr marL="1612416" indent="-174573">
              <a:buFont typeface="Arial" charset="0"/>
              <a:buChar char="•"/>
              <a:defRPr sz="1799"/>
            </a:lvl5pPr>
            <a:lvl6pPr>
              <a:defRPr sz="1799"/>
            </a:lvl6pPr>
            <a:lvl7pPr>
              <a:defRPr sz="1799"/>
            </a:lvl7pPr>
            <a:lvl8pPr>
              <a:defRPr sz="1799"/>
            </a:lvl8pPr>
            <a:lvl9pPr>
              <a:defRPr sz="1799"/>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endParaRPr lang="de-DE" noProof="0" dirty="0"/>
          </a:p>
        </p:txBody>
      </p:sp>
    </p:spTree>
    <p:extLst>
      <p:ext uri="{BB962C8B-B14F-4D97-AF65-F5344CB8AC3E}">
        <p14:creationId xmlns:p14="http://schemas.microsoft.com/office/powerpoint/2010/main" val="18842528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02_Inhalte_Text-Text">
    <p:spTree>
      <p:nvGrpSpPr>
        <p:cNvPr id="1" name=""/>
        <p:cNvGrpSpPr/>
        <p:nvPr/>
      </p:nvGrpSpPr>
      <p:grpSpPr>
        <a:xfrm>
          <a:off x="0" y="0"/>
          <a:ext cx="0" cy="0"/>
          <a:chOff x="0" y="0"/>
          <a:chExt cx="0" cy="0"/>
        </a:xfrm>
      </p:grpSpPr>
      <p:sp>
        <p:nvSpPr>
          <p:cNvPr id="8" name="Titel 7"/>
          <p:cNvSpPr>
            <a:spLocks noGrp="1"/>
          </p:cNvSpPr>
          <p:nvPr>
            <p:ph type="title"/>
          </p:nvPr>
        </p:nvSpPr>
        <p:spPr/>
        <p:txBody>
          <a:bodyPr/>
          <a:lstStyle>
            <a:lvl1pPr marL="0" indent="0">
              <a:defRPr/>
            </a:lvl1pPr>
          </a:lstStyle>
          <a:p>
            <a:r>
              <a:rPr lang="de-DE" dirty="0"/>
              <a:t>Mastertitelformat bearbeiten</a:t>
            </a:r>
          </a:p>
        </p:txBody>
      </p:sp>
      <p:sp>
        <p:nvSpPr>
          <p:cNvPr id="9" name="Inhaltsplatzhalter 2"/>
          <p:cNvSpPr>
            <a:spLocks noGrp="1"/>
          </p:cNvSpPr>
          <p:nvPr>
            <p:ph sz="half" idx="1" hasCustomPrompt="1"/>
          </p:nvPr>
        </p:nvSpPr>
        <p:spPr bwMode="gray">
          <a:xfrm>
            <a:off x="2136590" y="1773238"/>
            <a:ext cx="4319356" cy="4248150"/>
          </a:xfrm>
          <a:prstGeom prst="rect">
            <a:avLst/>
          </a:prstGeom>
        </p:spPr>
        <p:txBody>
          <a:bodyPr/>
          <a:lstStyle>
            <a:lvl1pPr marL="182508" indent="-182508">
              <a:buFont typeface="Arial" charset="0"/>
              <a:buChar char="•"/>
              <a:defRPr sz="1799"/>
            </a:lvl1pPr>
            <a:lvl2pPr marL="539588" indent="-182508">
              <a:buFont typeface="Arial" charset="0"/>
              <a:buChar char="•"/>
              <a:defRPr sz="1799"/>
            </a:lvl2pPr>
            <a:lvl3pPr marL="898255" indent="-184095">
              <a:buFont typeface="Arial" charset="0"/>
              <a:buChar char="•"/>
              <a:defRPr sz="1799"/>
            </a:lvl3pPr>
            <a:lvl4pPr marL="1255336" indent="-184095">
              <a:buFont typeface="Arial" charset="0"/>
              <a:buChar char="•"/>
              <a:defRPr sz="1799"/>
            </a:lvl4pPr>
            <a:lvl5pPr marL="1612416" indent="-174573">
              <a:buFont typeface="Arial" charset="0"/>
              <a:buChar char="•"/>
              <a:defRPr sz="1799"/>
            </a:lvl5pPr>
            <a:lvl6pPr>
              <a:defRPr sz="1799"/>
            </a:lvl6pPr>
            <a:lvl7pPr>
              <a:defRPr sz="1799"/>
            </a:lvl7pPr>
            <a:lvl8pPr>
              <a:defRPr sz="1799"/>
            </a:lvl8pPr>
            <a:lvl9pPr>
              <a:defRPr sz="1799"/>
            </a:lvl9pPr>
          </a:lstStyle>
          <a:p>
            <a:pPr lvl="0"/>
            <a:r>
              <a:rPr lang="de-DE" noProof="0" dirty="0"/>
              <a:t>Textmasterformat bearbeiten</a:t>
            </a:r>
          </a:p>
          <a:p>
            <a:pPr lvl="1"/>
            <a:r>
              <a:rPr lang="de-DE" noProof="0" dirty="0"/>
              <a:t>Zweite Ebene</a:t>
            </a:r>
          </a:p>
          <a:p>
            <a:pPr lvl="2"/>
            <a:r>
              <a:rPr lang="de-DE" noProof="0" dirty="0"/>
              <a:t>Dritte Ebene</a:t>
            </a:r>
          </a:p>
          <a:p>
            <a:pPr lvl="3"/>
            <a:r>
              <a:rPr lang="de-DE" noProof="0" dirty="0"/>
              <a:t>Vierte Ebene</a:t>
            </a:r>
          </a:p>
          <a:p>
            <a:pPr lvl="4"/>
            <a:r>
              <a:rPr lang="de-DE" noProof="0" dirty="0"/>
              <a:t>Fünfte Ebene</a:t>
            </a:r>
          </a:p>
        </p:txBody>
      </p:sp>
      <p:sp>
        <p:nvSpPr>
          <p:cNvPr id="11" name="Inhaltsplatzhalter 2"/>
          <p:cNvSpPr>
            <a:spLocks noGrp="1"/>
          </p:cNvSpPr>
          <p:nvPr>
            <p:ph sz="half" idx="13"/>
          </p:nvPr>
        </p:nvSpPr>
        <p:spPr bwMode="gray">
          <a:xfrm>
            <a:off x="6671221" y="1773238"/>
            <a:ext cx="4319356" cy="4248150"/>
          </a:xfrm>
          <a:prstGeom prst="rect">
            <a:avLst/>
          </a:prstGeom>
        </p:spPr>
        <p:txBody>
          <a:bodyPr/>
          <a:lstStyle>
            <a:lvl1pPr marL="182508" indent="-182508">
              <a:buFont typeface="Arial" charset="0"/>
              <a:buChar char="•"/>
              <a:defRPr sz="1799"/>
            </a:lvl1pPr>
            <a:lvl2pPr marL="539588" indent="-182508">
              <a:buFont typeface="Arial" charset="0"/>
              <a:buChar char="•"/>
              <a:defRPr sz="1799"/>
            </a:lvl2pPr>
            <a:lvl3pPr marL="898255" indent="-184095">
              <a:buFont typeface="Arial" charset="0"/>
              <a:buChar char="•"/>
              <a:defRPr sz="1799"/>
            </a:lvl3pPr>
            <a:lvl4pPr marL="1255336" indent="-184095">
              <a:buFont typeface="Arial" charset="0"/>
              <a:buChar char="•"/>
              <a:defRPr sz="1799"/>
            </a:lvl4pPr>
            <a:lvl5pPr marL="1612416" indent="-174573">
              <a:buFont typeface="Arial" charset="0"/>
              <a:buChar char="•"/>
              <a:defRPr sz="1799"/>
            </a:lvl5pPr>
            <a:lvl6pPr>
              <a:defRPr sz="1799"/>
            </a:lvl6pPr>
            <a:lvl7pPr>
              <a:defRPr sz="1799"/>
            </a:lvl7pPr>
            <a:lvl8pPr>
              <a:defRPr sz="1799"/>
            </a:lvl8pPr>
            <a:lvl9pPr>
              <a:defRPr sz="1799"/>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endParaRPr lang="de-DE" noProof="0" dirty="0"/>
          </a:p>
        </p:txBody>
      </p:sp>
    </p:spTree>
    <p:extLst>
      <p:ext uri="{BB962C8B-B14F-4D97-AF65-F5344CB8AC3E}">
        <p14:creationId xmlns:p14="http://schemas.microsoft.com/office/powerpoint/2010/main" val="3172440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02_Inhalte_Text">
    <p:spTree>
      <p:nvGrpSpPr>
        <p:cNvPr id="1" name=""/>
        <p:cNvGrpSpPr/>
        <p:nvPr/>
      </p:nvGrpSpPr>
      <p:grpSpPr>
        <a:xfrm>
          <a:off x="0" y="0"/>
          <a:ext cx="0" cy="0"/>
          <a:chOff x="0" y="0"/>
          <a:chExt cx="0" cy="0"/>
        </a:xfrm>
      </p:grpSpPr>
      <p:sp>
        <p:nvSpPr>
          <p:cNvPr id="3" name="Inhaltsplatzhalter 2"/>
          <p:cNvSpPr>
            <a:spLocks noGrp="1"/>
          </p:cNvSpPr>
          <p:nvPr>
            <p:ph idx="1" hasCustomPrompt="1"/>
          </p:nvPr>
        </p:nvSpPr>
        <p:spPr bwMode="gray">
          <a:xfrm>
            <a:off x="2136591" y="1772770"/>
            <a:ext cx="4751291" cy="4248618"/>
          </a:xfrm>
          <a:prstGeom prst="rect">
            <a:avLst/>
          </a:prstGeom>
        </p:spPr>
        <p:txBody>
          <a:bodyPr/>
          <a:lstStyle>
            <a:lvl1pPr marL="182508" indent="-182508">
              <a:buFont typeface="Arial" charset="0"/>
              <a:buChar char="•"/>
              <a:defRPr/>
            </a:lvl1pPr>
            <a:lvl2pPr marL="539588" indent="-182508">
              <a:defRPr/>
            </a:lvl2pPr>
            <a:lvl3pPr marL="898255" indent="-184095">
              <a:defRPr/>
            </a:lvl3pPr>
            <a:lvl4pPr marL="1255336" indent="-184095">
              <a:defRPr/>
            </a:lvl4pPr>
            <a:lvl5pPr marL="1612416" indent="-174573">
              <a:defRPr/>
            </a:lvl5pPr>
          </a:lstStyle>
          <a:p>
            <a:pPr lvl="0"/>
            <a:r>
              <a:rPr lang="de-DE" noProof="0" dirty="0"/>
              <a:t>Textmasterformat bearbeiten</a:t>
            </a:r>
          </a:p>
          <a:p>
            <a:pPr lvl="1"/>
            <a:r>
              <a:rPr lang="de-DE" noProof="0" dirty="0"/>
              <a:t>Zweite Ebene</a:t>
            </a:r>
          </a:p>
          <a:p>
            <a:pPr lvl="2"/>
            <a:r>
              <a:rPr lang="de-DE" noProof="0" dirty="0"/>
              <a:t>Dritte Ebene</a:t>
            </a:r>
          </a:p>
          <a:p>
            <a:pPr lvl="3"/>
            <a:r>
              <a:rPr lang="de-DE" noProof="0" dirty="0"/>
              <a:t>Vierte Ebene</a:t>
            </a:r>
          </a:p>
          <a:p>
            <a:pPr lvl="4"/>
            <a:r>
              <a:rPr lang="de-DE" noProof="0" dirty="0"/>
              <a:t>Fünfte Ebene</a:t>
            </a:r>
          </a:p>
          <a:p>
            <a:pPr lvl="0"/>
            <a:endParaRPr lang="de-DE" dirty="0"/>
          </a:p>
          <a:p>
            <a:pPr lvl="0"/>
            <a:endParaRPr lang="de-DE" dirty="0"/>
          </a:p>
          <a:p>
            <a:pPr lvl="0"/>
            <a:endParaRPr lang="de-DE" dirty="0"/>
          </a:p>
        </p:txBody>
      </p:sp>
      <p:sp>
        <p:nvSpPr>
          <p:cNvPr id="8" name="Titel 7"/>
          <p:cNvSpPr>
            <a:spLocks noGrp="1"/>
          </p:cNvSpPr>
          <p:nvPr>
            <p:ph type="title"/>
          </p:nvPr>
        </p:nvSpPr>
        <p:spPr/>
        <p:txBody>
          <a:bodyPr/>
          <a:lstStyle>
            <a:lvl1pPr marL="0" indent="0">
              <a:defRPr/>
            </a:lvl1pPr>
          </a:lstStyle>
          <a:p>
            <a:r>
              <a:rPr lang="de-DE" dirty="0"/>
              <a:t>Mastertitelformat bearbeiten</a:t>
            </a:r>
          </a:p>
        </p:txBody>
      </p:sp>
    </p:spTree>
    <p:extLst>
      <p:ext uri="{BB962C8B-B14F-4D97-AF65-F5344CB8AC3E}">
        <p14:creationId xmlns:p14="http://schemas.microsoft.com/office/powerpoint/2010/main" val="7030857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02_Inhalte_leer">
    <p:spTree>
      <p:nvGrpSpPr>
        <p:cNvPr id="1" name=""/>
        <p:cNvGrpSpPr/>
        <p:nvPr/>
      </p:nvGrpSpPr>
      <p:grpSpPr>
        <a:xfrm>
          <a:off x="0" y="0"/>
          <a:ext cx="0" cy="0"/>
          <a:chOff x="0" y="0"/>
          <a:chExt cx="0" cy="0"/>
        </a:xfrm>
      </p:grpSpPr>
      <p:sp>
        <p:nvSpPr>
          <p:cNvPr id="6" name="Titel 5"/>
          <p:cNvSpPr>
            <a:spLocks noGrp="1"/>
          </p:cNvSpPr>
          <p:nvPr>
            <p:ph type="title"/>
          </p:nvPr>
        </p:nvSpPr>
        <p:spPr/>
        <p:txBody>
          <a:bodyPr/>
          <a:lstStyle/>
          <a:p>
            <a:r>
              <a:rPr lang="de-DE"/>
              <a:t>Mastertitelformat bearbeiten</a:t>
            </a:r>
            <a:endParaRPr lang="de-DE" dirty="0"/>
          </a:p>
        </p:txBody>
      </p:sp>
    </p:spTree>
    <p:extLst>
      <p:ext uri="{BB962C8B-B14F-4D97-AF65-F5344CB8AC3E}">
        <p14:creationId xmlns:p14="http://schemas.microsoft.com/office/powerpoint/2010/main" val="29300643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03_Facts-Quotes_Blau">
    <p:bg>
      <p:bgPr>
        <a:solidFill>
          <a:schemeClr val="bg1"/>
        </a:solidFill>
        <a:effectLst/>
      </p:bgPr>
    </p:bg>
    <p:spTree>
      <p:nvGrpSpPr>
        <p:cNvPr id="1" name=""/>
        <p:cNvGrpSpPr/>
        <p:nvPr/>
      </p:nvGrpSpPr>
      <p:grpSpPr>
        <a:xfrm>
          <a:off x="0" y="0"/>
          <a:ext cx="0" cy="0"/>
          <a:chOff x="0" y="0"/>
          <a:chExt cx="0" cy="0"/>
        </a:xfrm>
      </p:grpSpPr>
      <p:sp>
        <p:nvSpPr>
          <p:cNvPr id="11" name="Content Placeholder 10">
            <a:extLst>
              <a:ext uri="{FF2B5EF4-FFF2-40B4-BE49-F238E27FC236}">
                <a16:creationId xmlns:a16="http://schemas.microsoft.com/office/drawing/2014/main" id="{923E10B0-E318-6642-9E5D-234B92A56AE1}"/>
              </a:ext>
            </a:extLst>
          </p:cNvPr>
          <p:cNvSpPr txBox="1">
            <a:spLocks/>
          </p:cNvSpPr>
          <p:nvPr userDrawn="1"/>
        </p:nvSpPr>
        <p:spPr bwMode="gray">
          <a:xfrm>
            <a:off x="3000806" y="4652792"/>
            <a:ext cx="6334350" cy="1440750"/>
          </a:xfrm>
          <a:prstGeom prst="rect">
            <a:avLst/>
          </a:prstGeom>
        </p:spPr>
        <p:txBody>
          <a:bodyPr lIns="0" tIns="0" rIns="0" bIns="0"/>
          <a:lstStyle>
            <a:lvl1pPr marL="0" indent="0" algn="l" defTabSz="914400" rtl="0" eaLnBrk="1" latinLnBrk="0" hangingPunct="1">
              <a:lnSpc>
                <a:spcPct val="110000"/>
              </a:lnSpc>
              <a:spcBef>
                <a:spcPts val="600"/>
              </a:spcBef>
              <a:spcAft>
                <a:spcPts val="600"/>
              </a:spcAft>
              <a:buFont typeface="Arial" panose="020B0604020202020204" pitchFamily="34" charset="0"/>
              <a:buNone/>
              <a:defRPr sz="1600" b="0" kern="1200">
                <a:solidFill>
                  <a:schemeClr val="tx1"/>
                </a:solidFill>
                <a:latin typeface="+mn-lt"/>
                <a:ea typeface="+mn-ea"/>
                <a:cs typeface="+mn-cs"/>
              </a:defRPr>
            </a:lvl1pPr>
            <a:lvl2pPr marL="180000" indent="-180000" algn="l" defTabSz="914400" rtl="0" eaLnBrk="1" latinLnBrk="0" hangingPunct="1">
              <a:lnSpc>
                <a:spcPct val="110000"/>
              </a:lnSpc>
              <a:spcBef>
                <a:spcPts val="200"/>
              </a:spcBef>
              <a:spcAft>
                <a:spcPts val="200"/>
              </a:spcAft>
              <a:buFont typeface="Arial" panose="020B0604020202020204" pitchFamily="34" charset="0"/>
              <a:buChar char="•"/>
              <a:defRPr sz="1600" kern="1200">
                <a:solidFill>
                  <a:schemeClr val="tx1"/>
                </a:solidFill>
                <a:latin typeface="+mn-lt"/>
                <a:ea typeface="+mn-ea"/>
                <a:cs typeface="+mn-cs"/>
              </a:defRPr>
            </a:lvl2pPr>
            <a:lvl3pPr marL="360000" indent="-180000" algn="l" defTabSz="914400" rtl="0" eaLnBrk="1" latinLnBrk="0" hangingPunct="1">
              <a:lnSpc>
                <a:spcPct val="110000"/>
              </a:lnSpc>
              <a:spcBef>
                <a:spcPts val="200"/>
              </a:spcBef>
              <a:spcAft>
                <a:spcPts val="200"/>
              </a:spcAft>
              <a:buFont typeface="TheSans Swisscom Light" panose="020B0300040303060204" pitchFamily="34" charset="0"/>
              <a:buChar char="−"/>
              <a:defRPr sz="1600" kern="1200">
                <a:solidFill>
                  <a:schemeClr val="tx1"/>
                </a:solidFill>
                <a:latin typeface="+mn-lt"/>
                <a:ea typeface="+mn-ea"/>
                <a:cs typeface="+mn-cs"/>
              </a:defRPr>
            </a:lvl3pPr>
            <a:lvl4pPr marL="540000" indent="-180000" algn="l" defTabSz="914400" rtl="0" eaLnBrk="1" latinLnBrk="0" hangingPunct="1">
              <a:lnSpc>
                <a:spcPct val="110000"/>
              </a:lnSpc>
              <a:spcBef>
                <a:spcPts val="200"/>
              </a:spcBef>
              <a:spcAft>
                <a:spcPts val="200"/>
              </a:spcAft>
              <a:buFont typeface="TheSans Swisscom Light" panose="020B0300040303060204" pitchFamily="34" charset="0"/>
              <a:buChar char="−"/>
              <a:defRPr sz="1600" kern="1200">
                <a:solidFill>
                  <a:schemeClr val="tx1"/>
                </a:solidFill>
                <a:latin typeface="+mn-lt"/>
                <a:ea typeface="+mn-ea"/>
                <a:cs typeface="+mn-cs"/>
              </a:defRPr>
            </a:lvl4pPr>
            <a:lvl5pPr marL="540000" indent="-180000" algn="l" defTabSz="914400" rtl="0" eaLnBrk="1" latinLnBrk="0" hangingPunct="1">
              <a:lnSpc>
                <a:spcPct val="110000"/>
              </a:lnSpc>
              <a:spcBef>
                <a:spcPts val="200"/>
              </a:spcBef>
              <a:spcAft>
                <a:spcPts val="200"/>
              </a:spcAft>
              <a:buFont typeface="TheSans Swisscom Light" panose="020B0300040303060204" pitchFamily="34" charset="0"/>
              <a:buChar char="−"/>
              <a:defRPr sz="1600" kern="1200">
                <a:solidFill>
                  <a:schemeClr val="tx1"/>
                </a:solidFill>
                <a:latin typeface="+mn-lt"/>
                <a:ea typeface="+mn-ea"/>
                <a:cs typeface="+mn-cs"/>
              </a:defRPr>
            </a:lvl5pPr>
            <a:lvl6pPr marL="540000" indent="-180000" algn="l" defTabSz="914400" rtl="0" eaLnBrk="1" latinLnBrk="0" hangingPunct="1">
              <a:lnSpc>
                <a:spcPct val="110000"/>
              </a:lnSpc>
              <a:spcBef>
                <a:spcPts val="200"/>
              </a:spcBef>
              <a:spcAft>
                <a:spcPts val="200"/>
              </a:spcAft>
              <a:buFont typeface="TheSans Swisscom Light" panose="020B0300040303060204" pitchFamily="34" charset="0"/>
              <a:buChar char="−"/>
              <a:defRPr sz="1600" kern="1200">
                <a:solidFill>
                  <a:schemeClr val="tx1"/>
                </a:solidFill>
                <a:latin typeface="+mn-lt"/>
                <a:ea typeface="+mn-ea"/>
                <a:cs typeface="+mn-cs"/>
              </a:defRPr>
            </a:lvl6pPr>
            <a:lvl7pPr marL="540000" indent="-180000" algn="l" defTabSz="914400" rtl="0" eaLnBrk="1" latinLnBrk="0" hangingPunct="1">
              <a:lnSpc>
                <a:spcPct val="110000"/>
              </a:lnSpc>
              <a:spcBef>
                <a:spcPts val="200"/>
              </a:spcBef>
              <a:spcAft>
                <a:spcPts val="200"/>
              </a:spcAft>
              <a:buFont typeface="TheSans Swisscom Light" panose="020B0300040303060204" pitchFamily="34" charset="0"/>
              <a:buChar char="−"/>
              <a:defRPr sz="1600" kern="1200">
                <a:solidFill>
                  <a:schemeClr val="tx1"/>
                </a:solidFill>
                <a:latin typeface="+mn-lt"/>
                <a:ea typeface="+mn-ea"/>
                <a:cs typeface="+mn-cs"/>
              </a:defRPr>
            </a:lvl7pPr>
            <a:lvl8pPr marL="540000" indent="-180000" algn="l" defTabSz="914400" rtl="0" eaLnBrk="1" latinLnBrk="0" hangingPunct="1">
              <a:lnSpc>
                <a:spcPct val="110000"/>
              </a:lnSpc>
              <a:spcBef>
                <a:spcPts val="200"/>
              </a:spcBef>
              <a:spcAft>
                <a:spcPts val="200"/>
              </a:spcAft>
              <a:buFont typeface="TheSans Swisscom Light" panose="020B0300040303060204" pitchFamily="34" charset="0"/>
              <a:buChar char="−"/>
              <a:defRPr sz="1600" kern="1200">
                <a:solidFill>
                  <a:schemeClr val="tx1"/>
                </a:solidFill>
                <a:latin typeface="+mn-lt"/>
                <a:ea typeface="+mn-ea"/>
                <a:cs typeface="+mn-cs"/>
              </a:defRPr>
            </a:lvl8pPr>
            <a:lvl9pPr marL="540000" indent="-180000" algn="l" defTabSz="914400" rtl="0" eaLnBrk="1" latinLnBrk="0" hangingPunct="1">
              <a:lnSpc>
                <a:spcPct val="110000"/>
              </a:lnSpc>
              <a:spcBef>
                <a:spcPts val="200"/>
              </a:spcBef>
              <a:spcAft>
                <a:spcPts val="200"/>
              </a:spcAft>
              <a:buFont typeface="TheSans Swisscom Light" panose="020B0300040303060204" pitchFamily="34" charset="0"/>
              <a:buChar char="−"/>
              <a:defRPr sz="1600" kern="1200">
                <a:solidFill>
                  <a:schemeClr val="tx1"/>
                </a:solidFill>
                <a:latin typeface="+mn-lt"/>
                <a:ea typeface="+mn-ea"/>
                <a:cs typeface="+mn-cs"/>
              </a:defRPr>
            </a:lvl9pPr>
          </a:lstStyle>
          <a:p>
            <a:pPr>
              <a:spcBef>
                <a:spcPts val="0"/>
              </a:spcBef>
              <a:spcAft>
                <a:spcPts val="0"/>
              </a:spcAft>
            </a:pPr>
            <a:r>
              <a:rPr lang="de-CH" sz="1600" b="1" i="0" dirty="0">
                <a:solidFill>
                  <a:schemeClr val="tx1"/>
                </a:solidFill>
                <a:latin typeface="Frutiger LT Com 65" panose="020B0503030504020204" pitchFamily="34" charset="77"/>
              </a:rPr>
              <a:t>Vorname Nachname</a:t>
            </a:r>
          </a:p>
          <a:p>
            <a:pPr>
              <a:spcBef>
                <a:spcPts val="0"/>
              </a:spcBef>
              <a:spcAft>
                <a:spcPts val="0"/>
              </a:spcAft>
            </a:pPr>
            <a:r>
              <a:rPr lang="de-CH" sz="1600" b="0" i="0" dirty="0">
                <a:solidFill>
                  <a:schemeClr val="tx1"/>
                </a:solidFill>
                <a:latin typeface="Frutiger LT Com 55 Roman" panose="020B0503030504020204" pitchFamily="34" charset="77"/>
              </a:rPr>
              <a:t>Position</a:t>
            </a:r>
            <a:br>
              <a:rPr lang="de-CH" sz="1600" b="0" i="0" dirty="0">
                <a:solidFill>
                  <a:schemeClr val="tx1"/>
                </a:solidFill>
                <a:latin typeface="Frutiger LT Com 55 Roman" panose="020B0503030504020204" pitchFamily="34" charset="77"/>
              </a:rPr>
            </a:br>
            <a:r>
              <a:rPr lang="de-CH" sz="1600" b="0" i="0" dirty="0">
                <a:solidFill>
                  <a:schemeClr val="tx1"/>
                </a:solidFill>
                <a:latin typeface="Frutiger LT Com 55 Roman" panose="020B0503030504020204" pitchFamily="34" charset="77"/>
              </a:rPr>
              <a:t>Unternehmen</a:t>
            </a:r>
          </a:p>
        </p:txBody>
      </p:sp>
      <p:sp>
        <p:nvSpPr>
          <p:cNvPr id="12" name="Title 9">
            <a:extLst>
              <a:ext uri="{FF2B5EF4-FFF2-40B4-BE49-F238E27FC236}">
                <a16:creationId xmlns:a16="http://schemas.microsoft.com/office/drawing/2014/main" id="{AAC53B1D-82FC-404B-919B-4F0FEAD52007}"/>
              </a:ext>
            </a:extLst>
          </p:cNvPr>
          <p:cNvSpPr txBox="1">
            <a:spLocks/>
          </p:cNvSpPr>
          <p:nvPr userDrawn="1"/>
        </p:nvSpPr>
        <p:spPr bwMode="gray">
          <a:xfrm>
            <a:off x="2209012" y="1556672"/>
            <a:ext cx="503869" cy="504000"/>
          </a:xfrm>
          <a:prstGeom prst="rect">
            <a:avLst/>
          </a:prstGeom>
        </p:spPr>
        <p:txBody>
          <a:bodyPr vert="horz" lIns="0" tIns="28793" rIns="0" bIns="28793" rtlCol="0" anchor="ctr">
            <a:noAutofit/>
          </a:bodyPr>
          <a:lstStyle>
            <a:lvl1pPr algn="l" defTabSz="914400" rtl="0" eaLnBrk="1" latinLnBrk="0" hangingPunct="1">
              <a:lnSpc>
                <a:spcPct val="90000"/>
              </a:lnSpc>
              <a:spcBef>
                <a:spcPct val="0"/>
              </a:spcBef>
              <a:buNone/>
              <a:defRPr sz="3200" b="1" kern="1200" spc="-50" baseline="0">
                <a:solidFill>
                  <a:schemeClr val="tx1"/>
                </a:solidFill>
                <a:latin typeface="+mj-lt"/>
                <a:ea typeface="+mj-ea"/>
                <a:cs typeface="+mj-cs"/>
              </a:defRPr>
            </a:lvl1pPr>
          </a:lstStyle>
          <a:p>
            <a:pPr>
              <a:lnSpc>
                <a:spcPct val="100000"/>
              </a:lnSpc>
            </a:pPr>
            <a:r>
              <a:rPr lang="de-CH" sz="7998" b="1" i="0" dirty="0">
                <a:solidFill>
                  <a:schemeClr val="tx1"/>
                </a:solidFill>
                <a:latin typeface="Frutiger LT Com 65" panose="020B0503030504020204" pitchFamily="34" charset="77"/>
              </a:rPr>
              <a:t>«</a:t>
            </a:r>
          </a:p>
        </p:txBody>
      </p:sp>
      <p:sp>
        <p:nvSpPr>
          <p:cNvPr id="13" name="Title 9">
            <a:extLst>
              <a:ext uri="{FF2B5EF4-FFF2-40B4-BE49-F238E27FC236}">
                <a16:creationId xmlns:a16="http://schemas.microsoft.com/office/drawing/2014/main" id="{3FD893ED-0DD8-FD40-BF9E-37A0A4FC1BDA}"/>
              </a:ext>
            </a:extLst>
          </p:cNvPr>
          <p:cNvSpPr txBox="1">
            <a:spLocks/>
          </p:cNvSpPr>
          <p:nvPr userDrawn="1"/>
        </p:nvSpPr>
        <p:spPr bwMode="gray">
          <a:xfrm rot="10800000">
            <a:off x="9191585" y="3788864"/>
            <a:ext cx="503869" cy="504000"/>
          </a:xfrm>
          <a:prstGeom prst="rect">
            <a:avLst/>
          </a:prstGeom>
        </p:spPr>
        <p:txBody>
          <a:bodyPr vert="horz" lIns="0" tIns="28793" rIns="0" bIns="28793" rtlCol="0" anchor="ctr">
            <a:noAutofit/>
          </a:bodyPr>
          <a:lstStyle>
            <a:lvl1pPr algn="l" defTabSz="914400" rtl="0" eaLnBrk="1" latinLnBrk="0" hangingPunct="1">
              <a:lnSpc>
                <a:spcPct val="90000"/>
              </a:lnSpc>
              <a:spcBef>
                <a:spcPct val="0"/>
              </a:spcBef>
              <a:buNone/>
              <a:defRPr sz="3200" b="1" kern="1200" spc="-50" baseline="0">
                <a:solidFill>
                  <a:schemeClr val="tx1"/>
                </a:solidFill>
                <a:latin typeface="+mj-lt"/>
                <a:ea typeface="+mj-ea"/>
                <a:cs typeface="+mj-cs"/>
              </a:defRPr>
            </a:lvl1pPr>
          </a:lstStyle>
          <a:p>
            <a:pPr>
              <a:lnSpc>
                <a:spcPct val="100000"/>
              </a:lnSpc>
            </a:pPr>
            <a:r>
              <a:rPr lang="de-CH" sz="7998" b="1" i="0" dirty="0">
                <a:solidFill>
                  <a:schemeClr val="tx1"/>
                </a:solidFill>
                <a:latin typeface="Frutiger LT Com 65" panose="020B0503030504020204" pitchFamily="34" charset="77"/>
              </a:rPr>
              <a:t>«</a:t>
            </a:r>
          </a:p>
        </p:txBody>
      </p:sp>
      <p:sp>
        <p:nvSpPr>
          <p:cNvPr id="14" name="Text Placeholder 10">
            <a:extLst>
              <a:ext uri="{FF2B5EF4-FFF2-40B4-BE49-F238E27FC236}">
                <a16:creationId xmlns:a16="http://schemas.microsoft.com/office/drawing/2014/main" id="{54FE1690-FD1E-F24F-9BEF-A0E7D78F8B67}"/>
              </a:ext>
            </a:extLst>
          </p:cNvPr>
          <p:cNvSpPr txBox="1">
            <a:spLocks/>
          </p:cNvSpPr>
          <p:nvPr userDrawn="1"/>
        </p:nvSpPr>
        <p:spPr bwMode="ltGray">
          <a:xfrm>
            <a:off x="3000806" y="1556792"/>
            <a:ext cx="6190388" cy="2880000"/>
          </a:xfrm>
          <a:prstGeom prst="rect">
            <a:avLst/>
          </a:prstGeom>
        </p:spPr>
        <p:txBody>
          <a:bodyPr lIns="0" tIns="0" rIns="0" bIns="0" anchor="ctr"/>
          <a:lstStyle>
            <a:lvl1pPr marL="0" indent="0" algn="l" defTabSz="914400" rtl="0" eaLnBrk="1" latinLnBrk="0" hangingPunct="1">
              <a:lnSpc>
                <a:spcPct val="90000"/>
              </a:lnSpc>
              <a:spcBef>
                <a:spcPts val="0"/>
              </a:spcBef>
              <a:spcAft>
                <a:spcPts val="0"/>
              </a:spcAft>
              <a:buFont typeface="Arial" panose="020B0604020202020204" pitchFamily="34" charset="0"/>
              <a:buNone/>
              <a:defRPr sz="3200" b="1" kern="1200" spc="-50" baseline="0">
                <a:solidFill>
                  <a:schemeClr val="tx1"/>
                </a:solidFill>
                <a:latin typeface="+mj-lt"/>
                <a:ea typeface="+mn-ea"/>
                <a:cs typeface="+mn-cs"/>
              </a:defRPr>
            </a:lvl1pPr>
            <a:lvl2pPr marL="0" indent="0" algn="l" defTabSz="914400" rtl="0" eaLnBrk="1" latinLnBrk="0" hangingPunct="1">
              <a:lnSpc>
                <a:spcPct val="90000"/>
              </a:lnSpc>
              <a:spcBef>
                <a:spcPts val="0"/>
              </a:spcBef>
              <a:spcAft>
                <a:spcPts val="0"/>
              </a:spcAft>
              <a:buFont typeface="Arial" panose="020B0604020202020204" pitchFamily="34" charset="0"/>
              <a:buNone/>
              <a:defRPr sz="3200" b="1" kern="1200" spc="-50" baseline="0">
                <a:solidFill>
                  <a:schemeClr val="tx1"/>
                </a:solidFill>
                <a:latin typeface="+mj-lt"/>
                <a:ea typeface="+mn-ea"/>
                <a:cs typeface="+mn-cs"/>
              </a:defRPr>
            </a:lvl2pPr>
            <a:lvl3pPr marL="0" indent="0" algn="l" defTabSz="914400" rtl="0" eaLnBrk="1" latinLnBrk="0" hangingPunct="1">
              <a:lnSpc>
                <a:spcPct val="90000"/>
              </a:lnSpc>
              <a:spcBef>
                <a:spcPts val="0"/>
              </a:spcBef>
              <a:spcAft>
                <a:spcPts val="0"/>
              </a:spcAft>
              <a:buFont typeface="TheSans Swisscom Light" panose="020B0300040303060204" pitchFamily="34" charset="0"/>
              <a:buNone/>
              <a:defRPr sz="3200" b="1" kern="1200" spc="-50" baseline="0">
                <a:solidFill>
                  <a:schemeClr val="tx1"/>
                </a:solidFill>
                <a:latin typeface="+mj-lt"/>
                <a:ea typeface="+mn-ea"/>
                <a:cs typeface="+mn-cs"/>
              </a:defRPr>
            </a:lvl3pPr>
            <a:lvl4pPr marL="0" indent="0" algn="l" defTabSz="914400" rtl="0" eaLnBrk="1" latinLnBrk="0" hangingPunct="1">
              <a:lnSpc>
                <a:spcPct val="90000"/>
              </a:lnSpc>
              <a:spcBef>
                <a:spcPts val="0"/>
              </a:spcBef>
              <a:spcAft>
                <a:spcPts val="0"/>
              </a:spcAft>
              <a:buFont typeface="TheSans Swisscom Light" panose="020B0300040303060204" pitchFamily="34" charset="0"/>
              <a:buNone/>
              <a:defRPr sz="3200" b="1" kern="1200" spc="-50" baseline="0">
                <a:solidFill>
                  <a:schemeClr val="tx1"/>
                </a:solidFill>
                <a:latin typeface="+mj-lt"/>
                <a:ea typeface="+mn-ea"/>
                <a:cs typeface="+mn-cs"/>
              </a:defRPr>
            </a:lvl4pPr>
            <a:lvl5pPr marL="0" indent="0" algn="l" defTabSz="914400" rtl="0" eaLnBrk="1" latinLnBrk="0" hangingPunct="1">
              <a:lnSpc>
                <a:spcPct val="90000"/>
              </a:lnSpc>
              <a:spcBef>
                <a:spcPts val="0"/>
              </a:spcBef>
              <a:spcAft>
                <a:spcPts val="0"/>
              </a:spcAft>
              <a:buFont typeface="TheSans Swisscom Light" panose="020B0300040303060204" pitchFamily="34" charset="0"/>
              <a:buNone/>
              <a:defRPr sz="3200" b="1" kern="1200" spc="-50" baseline="0">
                <a:solidFill>
                  <a:schemeClr val="tx1"/>
                </a:solidFill>
                <a:latin typeface="+mj-lt"/>
                <a:ea typeface="+mn-ea"/>
                <a:cs typeface="+mn-cs"/>
              </a:defRPr>
            </a:lvl5pPr>
            <a:lvl6pPr marL="0" indent="0" algn="l" defTabSz="914400" rtl="0" eaLnBrk="1" latinLnBrk="0" hangingPunct="1">
              <a:lnSpc>
                <a:spcPct val="90000"/>
              </a:lnSpc>
              <a:spcBef>
                <a:spcPts val="0"/>
              </a:spcBef>
              <a:spcAft>
                <a:spcPts val="0"/>
              </a:spcAft>
              <a:buFont typeface="TheSans Swisscom Light" panose="020B0300040303060204" pitchFamily="34" charset="0"/>
              <a:buNone/>
              <a:defRPr sz="3200" b="1" kern="1200" spc="-50" baseline="0">
                <a:solidFill>
                  <a:schemeClr val="tx1"/>
                </a:solidFill>
                <a:latin typeface="+mj-lt"/>
                <a:ea typeface="+mn-ea"/>
                <a:cs typeface="+mn-cs"/>
              </a:defRPr>
            </a:lvl6pPr>
            <a:lvl7pPr marL="0" indent="0" algn="l" defTabSz="914400" rtl="0" eaLnBrk="1" latinLnBrk="0" hangingPunct="1">
              <a:lnSpc>
                <a:spcPct val="90000"/>
              </a:lnSpc>
              <a:spcBef>
                <a:spcPts val="0"/>
              </a:spcBef>
              <a:spcAft>
                <a:spcPts val="0"/>
              </a:spcAft>
              <a:buFont typeface="TheSans Swisscom Light" panose="020B0300040303060204" pitchFamily="34" charset="0"/>
              <a:buNone/>
              <a:defRPr sz="3200" b="1" kern="1200" spc="-50" baseline="0">
                <a:solidFill>
                  <a:schemeClr val="tx1"/>
                </a:solidFill>
                <a:latin typeface="+mj-lt"/>
                <a:ea typeface="+mn-ea"/>
                <a:cs typeface="+mn-cs"/>
              </a:defRPr>
            </a:lvl7pPr>
            <a:lvl8pPr marL="0" indent="0" algn="l" defTabSz="914400" rtl="0" eaLnBrk="1" latinLnBrk="0" hangingPunct="1">
              <a:lnSpc>
                <a:spcPct val="90000"/>
              </a:lnSpc>
              <a:spcBef>
                <a:spcPts val="0"/>
              </a:spcBef>
              <a:spcAft>
                <a:spcPts val="0"/>
              </a:spcAft>
              <a:buFont typeface="TheSans Swisscom Light" panose="020B0300040303060204" pitchFamily="34" charset="0"/>
              <a:buNone/>
              <a:defRPr sz="3200" b="1" kern="1200" spc="-50" baseline="0">
                <a:solidFill>
                  <a:schemeClr val="tx1"/>
                </a:solidFill>
                <a:latin typeface="+mj-lt"/>
                <a:ea typeface="+mn-ea"/>
                <a:cs typeface="+mn-cs"/>
              </a:defRPr>
            </a:lvl8pPr>
            <a:lvl9pPr marL="0" indent="0" algn="l" defTabSz="914400" rtl="0" eaLnBrk="1" latinLnBrk="0" hangingPunct="1">
              <a:lnSpc>
                <a:spcPct val="90000"/>
              </a:lnSpc>
              <a:spcBef>
                <a:spcPts val="0"/>
              </a:spcBef>
              <a:spcAft>
                <a:spcPts val="0"/>
              </a:spcAft>
              <a:buFont typeface="TheSans Swisscom Light" panose="020B0300040303060204" pitchFamily="34" charset="0"/>
              <a:buNone/>
              <a:defRPr sz="3200" b="1" kern="1200" spc="-50" baseline="0">
                <a:solidFill>
                  <a:schemeClr val="tx1"/>
                </a:solidFill>
                <a:latin typeface="+mj-lt"/>
                <a:ea typeface="+mn-ea"/>
                <a:cs typeface="+mn-cs"/>
              </a:defRPr>
            </a:lvl9pPr>
          </a:lstStyle>
          <a:p>
            <a:r>
              <a:rPr lang="de-CH" sz="3199" b="1" i="0" dirty="0" err="1">
                <a:solidFill>
                  <a:schemeClr val="tx1"/>
                </a:solidFill>
                <a:latin typeface="Frutiger LT Com 65" panose="020B0503030504020204" pitchFamily="34" charset="77"/>
              </a:rPr>
              <a:t>Lorem</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ipsum</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dolor</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consectetuer</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adipiscing</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commo</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massa</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natoque</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penatibus</a:t>
            </a:r>
            <a:r>
              <a:rPr lang="de-CH" sz="3199" b="1" i="0" dirty="0">
                <a:solidFill>
                  <a:schemeClr val="tx1"/>
                </a:solidFill>
                <a:latin typeface="Frutiger LT Com 65" panose="020B0503030504020204" pitchFamily="34" charset="77"/>
              </a:rPr>
              <a:t> et </a:t>
            </a:r>
            <a:r>
              <a:rPr lang="de-CH" sz="3199" b="1" i="0" dirty="0" err="1">
                <a:solidFill>
                  <a:schemeClr val="tx1"/>
                </a:solidFill>
                <a:latin typeface="Frutiger LT Com 65" panose="020B0503030504020204" pitchFamily="34" charset="77"/>
              </a:rPr>
              <a:t>magnis</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dis</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parturient</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montes</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nascetur</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ridiculus</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mus</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dolor</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sit</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amet</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con</a:t>
            </a:r>
            <a:r>
              <a:rPr lang="de-CH" sz="3199" b="1" i="0" dirty="0">
                <a:solidFill>
                  <a:schemeClr val="tx1"/>
                </a:solidFill>
                <a:latin typeface="Frutiger LT Com 65" panose="020B0503030504020204" pitchFamily="34" charset="77"/>
              </a:rPr>
              <a:t>.</a:t>
            </a:r>
          </a:p>
        </p:txBody>
      </p:sp>
    </p:spTree>
    <p:extLst>
      <p:ext uri="{BB962C8B-B14F-4D97-AF65-F5344CB8AC3E}">
        <p14:creationId xmlns:p14="http://schemas.microsoft.com/office/powerpoint/2010/main" val="3435707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04_Kapiteltrenner_Neutral">
    <p:bg>
      <p:bgPr>
        <a:solidFill>
          <a:schemeClr val="bg1"/>
        </a:solidFill>
        <a:effectLst/>
      </p:bgPr>
    </p:bg>
    <p:spTree>
      <p:nvGrpSpPr>
        <p:cNvPr id="1" name=""/>
        <p:cNvGrpSpPr/>
        <p:nvPr/>
      </p:nvGrpSpPr>
      <p:grpSpPr>
        <a:xfrm>
          <a:off x="0" y="0"/>
          <a:ext cx="0" cy="0"/>
          <a:chOff x="0" y="0"/>
          <a:chExt cx="0" cy="0"/>
        </a:xfrm>
      </p:grpSpPr>
      <p:sp>
        <p:nvSpPr>
          <p:cNvPr id="8" name="Textplatzhalter 7"/>
          <p:cNvSpPr>
            <a:spLocks noGrp="1"/>
          </p:cNvSpPr>
          <p:nvPr>
            <p:ph type="body" sz="quarter" idx="13" hasCustomPrompt="1"/>
          </p:nvPr>
        </p:nvSpPr>
        <p:spPr bwMode="gray">
          <a:xfrm>
            <a:off x="1776644" y="2223025"/>
            <a:ext cx="9213933" cy="1944688"/>
          </a:xfrm>
          <a:prstGeom prst="rect">
            <a:avLst/>
          </a:prstGeom>
        </p:spPr>
        <p:txBody>
          <a:bodyPr bIns="0" anchor="ctr"/>
          <a:lstStyle>
            <a:lvl1pPr marL="630049" indent="-630049">
              <a:spcBef>
                <a:spcPts val="0"/>
              </a:spcBef>
              <a:buNone/>
              <a:defRPr sz="3999" b="1" i="0" baseline="0">
                <a:solidFill>
                  <a:schemeClr val="tx1"/>
                </a:solidFill>
                <a:latin typeface="Frutiger LT Com 65" panose="020B0503030504020204" pitchFamily="34" charset="77"/>
                <a:ea typeface="Frutiger LT Com 65" panose="020B0503030504020204" pitchFamily="34" charset="77"/>
                <a:cs typeface="Frutiger LT Com 65" panose="020B0503030504020204" pitchFamily="34" charset="77"/>
              </a:defRPr>
            </a:lvl1pPr>
            <a:lvl2pPr marL="0" indent="-489453">
              <a:spcBef>
                <a:spcPts val="0"/>
              </a:spcBef>
              <a:buFont typeface="Arial" pitchFamily="34" charset="0"/>
              <a:buNone/>
              <a:defRPr sz="4399">
                <a:solidFill>
                  <a:schemeClr val="bg1"/>
                </a:solidFill>
              </a:defRPr>
            </a:lvl2pPr>
            <a:lvl3pPr marL="0" indent="-489453">
              <a:spcBef>
                <a:spcPts val="0"/>
              </a:spcBef>
              <a:buFont typeface="Arial" pitchFamily="34" charset="0"/>
              <a:buNone/>
              <a:defRPr sz="4399">
                <a:solidFill>
                  <a:schemeClr val="bg1"/>
                </a:solidFill>
              </a:defRPr>
            </a:lvl3pPr>
            <a:lvl4pPr marL="0" indent="0">
              <a:buNone/>
              <a:defRPr sz="4399"/>
            </a:lvl4pPr>
            <a:lvl5pPr marL="0" indent="-489453">
              <a:spcBef>
                <a:spcPts val="0"/>
              </a:spcBef>
              <a:buFont typeface="Arial" pitchFamily="34" charset="0"/>
              <a:buNone/>
              <a:defRPr sz="4399">
                <a:solidFill>
                  <a:schemeClr val="bg1"/>
                </a:solidFill>
              </a:defRPr>
            </a:lvl5pPr>
            <a:lvl6pPr marL="0" indent="-489453">
              <a:spcBef>
                <a:spcPts val="0"/>
              </a:spcBef>
              <a:buNone/>
              <a:defRPr sz="4399">
                <a:solidFill>
                  <a:schemeClr val="bg1"/>
                </a:solidFill>
              </a:defRPr>
            </a:lvl6pPr>
            <a:lvl7pPr marL="0" indent="-489453">
              <a:spcBef>
                <a:spcPts val="0"/>
              </a:spcBef>
              <a:buNone/>
              <a:defRPr sz="4399">
                <a:solidFill>
                  <a:schemeClr val="bg1"/>
                </a:solidFill>
              </a:defRPr>
            </a:lvl7pPr>
            <a:lvl8pPr marL="0" indent="-489453">
              <a:spcBef>
                <a:spcPts val="0"/>
              </a:spcBef>
              <a:buNone/>
              <a:defRPr sz="4399">
                <a:solidFill>
                  <a:schemeClr val="bg1"/>
                </a:solidFill>
              </a:defRPr>
            </a:lvl8pPr>
            <a:lvl9pPr marL="0" indent="-489453">
              <a:spcBef>
                <a:spcPts val="0"/>
              </a:spcBef>
              <a:buNone/>
              <a:defRPr sz="4399">
                <a:solidFill>
                  <a:schemeClr val="bg1"/>
                </a:solidFill>
              </a:defRPr>
            </a:lvl9pPr>
          </a:lstStyle>
          <a:p>
            <a:pPr lvl="0"/>
            <a:r>
              <a:rPr lang="de-DE" dirty="0"/>
              <a:t>Knackiger Kapiteltitel (neutral)</a:t>
            </a:r>
          </a:p>
        </p:txBody>
      </p:sp>
    </p:spTree>
    <p:extLst>
      <p:ext uri="{BB962C8B-B14F-4D97-AF65-F5344CB8AC3E}">
        <p14:creationId xmlns:p14="http://schemas.microsoft.com/office/powerpoint/2010/main" val="4255988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04_Kapiteltrenner_Logo">
    <p:bg>
      <p:bgPr>
        <a:solidFill>
          <a:schemeClr val="bg1"/>
        </a:solidFill>
        <a:effectLst/>
      </p:bgPr>
    </p:bg>
    <p:spTree>
      <p:nvGrpSpPr>
        <p:cNvPr id="1" name=""/>
        <p:cNvGrpSpPr/>
        <p:nvPr/>
      </p:nvGrpSpPr>
      <p:grpSpPr>
        <a:xfrm>
          <a:off x="0" y="0"/>
          <a:ext cx="0" cy="0"/>
          <a:chOff x="0" y="0"/>
          <a:chExt cx="0" cy="0"/>
        </a:xfrm>
      </p:grpSpPr>
      <p:pic>
        <p:nvPicPr>
          <p:cNvPr id="18" name="Grafik 17">
            <a:extLst>
              <a:ext uri="{FF2B5EF4-FFF2-40B4-BE49-F238E27FC236}">
                <a16:creationId xmlns:a16="http://schemas.microsoft.com/office/drawing/2014/main" id="{6E8DB391-D5CA-5540-9982-4654D55BE6FC}"/>
              </a:ext>
            </a:extLst>
          </p:cNvPr>
          <p:cNvPicPr>
            <a:picLocks noChangeAspect="1"/>
          </p:cNvPicPr>
          <p:nvPr userDrawn="1"/>
        </p:nvPicPr>
        <p:blipFill>
          <a:blip r:embed="rId2"/>
          <a:stretch>
            <a:fillRect/>
          </a:stretch>
        </p:blipFill>
        <p:spPr>
          <a:xfrm>
            <a:off x="4512582" y="1866876"/>
            <a:ext cx="2807235" cy="3290316"/>
          </a:xfrm>
          <a:prstGeom prst="rect">
            <a:avLst/>
          </a:prstGeom>
        </p:spPr>
      </p:pic>
    </p:spTree>
    <p:extLst>
      <p:ext uri="{BB962C8B-B14F-4D97-AF65-F5344CB8AC3E}">
        <p14:creationId xmlns:p14="http://schemas.microsoft.com/office/powerpoint/2010/main" val="17621545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05_Contact">
    <p:bg>
      <p:bgRef idx="1001">
        <a:schemeClr val="bg1"/>
      </p:bgRef>
    </p:bg>
    <p:spTree>
      <p:nvGrpSpPr>
        <p:cNvPr id="1" name=""/>
        <p:cNvGrpSpPr/>
        <p:nvPr/>
      </p:nvGrpSpPr>
      <p:grpSpPr>
        <a:xfrm>
          <a:off x="0" y="0"/>
          <a:ext cx="0" cy="0"/>
          <a:chOff x="0" y="0"/>
          <a:chExt cx="0" cy="0"/>
        </a:xfrm>
      </p:grpSpPr>
      <p:sp>
        <p:nvSpPr>
          <p:cNvPr id="7" name="Datumsplatzhalter 2"/>
          <p:cNvSpPr>
            <a:spLocks noGrp="1"/>
          </p:cNvSpPr>
          <p:nvPr>
            <p:ph type="dt" sz="half" idx="10"/>
          </p:nvPr>
        </p:nvSpPr>
        <p:spPr bwMode="gray">
          <a:xfrm rot="16200000">
            <a:off x="11458742" y="1939024"/>
            <a:ext cx="648124" cy="287925"/>
          </a:xfrm>
          <a:prstGeom prst="rect">
            <a:avLst/>
          </a:prstGeom>
        </p:spPr>
        <p:txBody>
          <a:bodyPr/>
          <a:lstStyle/>
          <a:p>
            <a:r>
              <a:rPr lang="de-DE" dirty="0" err="1"/>
              <a:t>dd</a:t>
            </a:r>
            <a:r>
              <a:rPr lang="de-DE" dirty="0"/>
              <a:t>/mm/</a:t>
            </a:r>
            <a:r>
              <a:rPr lang="de-DE" dirty="0" err="1"/>
              <a:t>yyyy</a:t>
            </a:r>
            <a:endParaRPr lang="de-DE" dirty="0"/>
          </a:p>
        </p:txBody>
      </p:sp>
      <p:sp>
        <p:nvSpPr>
          <p:cNvPr id="9" name="Foliennummernplatzhalter 3"/>
          <p:cNvSpPr>
            <a:spLocks noGrp="1"/>
          </p:cNvSpPr>
          <p:nvPr>
            <p:ph type="sldNum" sz="quarter" idx="11"/>
          </p:nvPr>
        </p:nvSpPr>
        <p:spPr bwMode="gray">
          <a:xfrm>
            <a:off x="11639204" y="1124744"/>
            <a:ext cx="287925" cy="287976"/>
          </a:xfrm>
          <a:prstGeom prst="rect">
            <a:avLst/>
          </a:prstGeom>
        </p:spPr>
        <p:txBody>
          <a:bodyPr/>
          <a:lstStyle/>
          <a:p>
            <a:fld id="{F4152B43-0D93-45A1-BE43-5405A99BCA7F}" type="slidenum">
              <a:rPr lang="de-DE" smtClean="0"/>
              <a:pPr/>
              <a:t>‹Nr.›</a:t>
            </a:fld>
            <a:endParaRPr lang="de-DE" dirty="0"/>
          </a:p>
        </p:txBody>
      </p:sp>
      <p:sp>
        <p:nvSpPr>
          <p:cNvPr id="10" name="Fußzeilenplatzhalter 4"/>
          <p:cNvSpPr>
            <a:spLocks noGrp="1"/>
          </p:cNvSpPr>
          <p:nvPr>
            <p:ph type="ftr" sz="quarter" idx="12"/>
          </p:nvPr>
        </p:nvSpPr>
        <p:spPr bwMode="gray">
          <a:xfrm rot="16200000">
            <a:off x="10126981" y="4005116"/>
            <a:ext cx="3312370" cy="287925"/>
          </a:xfrm>
          <a:prstGeom prst="rect">
            <a:avLst/>
          </a:prstGeom>
        </p:spPr>
        <p:txBody>
          <a:bodyPr/>
          <a:lstStyle>
            <a:lvl1pPr>
              <a:defRPr/>
            </a:lvl1pPr>
          </a:lstStyle>
          <a:p>
            <a:r>
              <a:rPr lang="de-DE" dirty="0"/>
              <a:t>Schulkreis Mattenhof-</a:t>
            </a:r>
            <a:r>
              <a:rPr lang="de-DE" dirty="0" err="1"/>
              <a:t>Weissenbühl</a:t>
            </a:r>
            <a:r>
              <a:rPr lang="de-DE" dirty="0"/>
              <a:t>, Folienbibliothek</a:t>
            </a:r>
          </a:p>
        </p:txBody>
      </p:sp>
      <p:sp>
        <p:nvSpPr>
          <p:cNvPr id="11" name="Textplatzhalter 6"/>
          <p:cNvSpPr>
            <a:spLocks noGrp="1"/>
          </p:cNvSpPr>
          <p:nvPr>
            <p:ph type="body" sz="quarter" idx="13" hasCustomPrompt="1"/>
          </p:nvPr>
        </p:nvSpPr>
        <p:spPr bwMode="gray">
          <a:xfrm>
            <a:off x="6743903" y="1773238"/>
            <a:ext cx="4822585" cy="4392612"/>
          </a:xfrm>
          <a:prstGeom prst="rect">
            <a:avLst/>
          </a:prstGeom>
        </p:spPr>
        <p:txBody>
          <a:bodyPr/>
          <a:lstStyle>
            <a:lvl1pPr marL="0" indent="0">
              <a:lnSpc>
                <a:spcPct val="100000"/>
              </a:lnSpc>
              <a:spcBef>
                <a:spcPts val="0"/>
              </a:spcBef>
              <a:spcAft>
                <a:spcPts val="0"/>
              </a:spcAft>
              <a:buNone/>
              <a:defRPr sz="1799"/>
            </a:lvl1pPr>
            <a:lvl2pPr marL="0" indent="0">
              <a:buNone/>
              <a:defRPr sz="1400"/>
            </a:lvl2pPr>
            <a:lvl3pPr marL="0" indent="0">
              <a:buNone/>
              <a:defRPr sz="1400" u="sng"/>
            </a:lvl3pPr>
            <a:lvl4pPr marL="0" indent="0">
              <a:buNone/>
              <a:defRPr sz="1200"/>
            </a:lvl4pPr>
            <a:lvl5pPr marL="0" indent="0">
              <a:buFont typeface="Arial" pitchFamily="34" charset="0"/>
              <a:buNone/>
              <a:defRPr sz="1200"/>
            </a:lvl5pPr>
            <a:lvl6pPr marL="0" indent="0">
              <a:buNone/>
              <a:defRPr sz="1200"/>
            </a:lvl6pPr>
            <a:lvl7pPr marL="0" indent="0">
              <a:buNone/>
              <a:defRPr sz="1200"/>
            </a:lvl7pPr>
            <a:lvl8pPr marL="0" indent="0">
              <a:buNone/>
              <a:defRPr sz="1200"/>
            </a:lvl8pPr>
            <a:lvl9pPr marL="0" indent="0">
              <a:buNone/>
              <a:defRPr sz="1200"/>
            </a:lvl9pPr>
          </a:lstStyle>
          <a:p>
            <a:r>
              <a:rPr lang="en-GB" dirty="0" err="1"/>
              <a:t>Schulkreis</a:t>
            </a:r>
            <a:r>
              <a:rPr lang="en-GB" dirty="0"/>
              <a:t> </a:t>
            </a:r>
            <a:r>
              <a:rPr lang="en-GB" dirty="0" err="1"/>
              <a:t>Mattenhof-Weissenbühl</a:t>
            </a:r>
            <a:endParaRPr lang="en-GB" dirty="0"/>
          </a:p>
          <a:p>
            <a:endParaRPr lang="en-GB" dirty="0"/>
          </a:p>
          <a:p>
            <a:r>
              <a:rPr lang="en-GB" dirty="0" err="1"/>
              <a:t>Joceline</a:t>
            </a:r>
            <a:r>
              <a:rPr lang="en-GB" dirty="0"/>
              <a:t> Gerber</a:t>
            </a:r>
          </a:p>
          <a:p>
            <a:r>
              <a:rPr lang="en-GB" dirty="0" err="1"/>
              <a:t>Eigerstrasse</a:t>
            </a:r>
            <a:r>
              <a:rPr lang="en-GB" dirty="0"/>
              <a:t> 38</a:t>
            </a:r>
          </a:p>
          <a:p>
            <a:r>
              <a:rPr lang="en-GB" dirty="0"/>
              <a:t>3007 Bern</a:t>
            </a:r>
          </a:p>
          <a:p>
            <a:r>
              <a:rPr lang="en-GB" dirty="0"/>
              <a:t>031 321 28 18</a:t>
            </a:r>
          </a:p>
          <a:p>
            <a:r>
              <a:rPr lang="en-GB" dirty="0" err="1"/>
              <a:t>joceline.gerber@bern.ch</a:t>
            </a:r>
            <a:endParaRPr lang="en-GB" dirty="0"/>
          </a:p>
        </p:txBody>
      </p:sp>
      <p:sp>
        <p:nvSpPr>
          <p:cNvPr id="12" name="Titel 1"/>
          <p:cNvSpPr>
            <a:spLocks noGrp="1"/>
          </p:cNvSpPr>
          <p:nvPr>
            <p:ph type="title" hasCustomPrompt="1"/>
          </p:nvPr>
        </p:nvSpPr>
        <p:spPr>
          <a:xfrm>
            <a:off x="6743903" y="404664"/>
            <a:ext cx="4822585" cy="1152369"/>
          </a:xfrm>
        </p:spPr>
        <p:txBody>
          <a:bodyPr/>
          <a:lstStyle/>
          <a:p>
            <a:r>
              <a:rPr lang="en-GB" dirty="0" err="1"/>
              <a:t>Kontaktinformationen</a:t>
            </a:r>
            <a:endParaRPr lang="en-GB" dirty="0"/>
          </a:p>
        </p:txBody>
      </p:sp>
      <p:sp>
        <p:nvSpPr>
          <p:cNvPr id="19" name="Line 13"/>
          <p:cNvSpPr>
            <a:spLocks noChangeShapeType="1"/>
          </p:cNvSpPr>
          <p:nvPr userDrawn="1"/>
        </p:nvSpPr>
        <p:spPr bwMode="gray">
          <a:xfrm>
            <a:off x="11639204" y="6021288"/>
            <a:ext cx="552796" cy="0"/>
          </a:xfrm>
          <a:prstGeom prst="line">
            <a:avLst/>
          </a:prstGeom>
          <a:noFill/>
          <a:ln w="28575">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sz="1799" dirty="0">
              <a:solidFill>
                <a:schemeClr val="tx1"/>
              </a:solidFill>
            </a:endParaRPr>
          </a:p>
        </p:txBody>
      </p:sp>
      <p:sp>
        <p:nvSpPr>
          <p:cNvPr id="21" name="Line 8"/>
          <p:cNvSpPr>
            <a:spLocks noChangeShapeType="1"/>
          </p:cNvSpPr>
          <p:nvPr userDrawn="1"/>
        </p:nvSpPr>
        <p:spPr bwMode="gray">
          <a:xfrm flipV="1">
            <a:off x="11639204" y="1412720"/>
            <a:ext cx="552796" cy="56"/>
          </a:xfrm>
          <a:prstGeom prst="line">
            <a:avLst/>
          </a:prstGeom>
          <a:noFill/>
          <a:ln w="28575">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sz="1799" dirty="0">
              <a:solidFill>
                <a:schemeClr val="tx1"/>
              </a:solidFill>
            </a:endParaRPr>
          </a:p>
        </p:txBody>
      </p:sp>
      <p:pic>
        <p:nvPicPr>
          <p:cNvPr id="18" name="Grafik 17">
            <a:extLst>
              <a:ext uri="{FF2B5EF4-FFF2-40B4-BE49-F238E27FC236}">
                <a16:creationId xmlns:a16="http://schemas.microsoft.com/office/drawing/2014/main" id="{8E50B775-BD8B-8A41-8358-F1A7F35543E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88687" y="908720"/>
            <a:ext cx="2844427" cy="540748"/>
          </a:xfrm>
          <a:prstGeom prst="rect">
            <a:avLst/>
          </a:prstGeom>
        </p:spPr>
      </p:pic>
    </p:spTree>
    <p:extLst>
      <p:ext uri="{BB962C8B-B14F-4D97-AF65-F5344CB8AC3E}">
        <p14:creationId xmlns:p14="http://schemas.microsoft.com/office/powerpoint/2010/main" val="117605265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right)">
                                      <p:cBhvr>
                                        <p:cTn id="7" dur="500"/>
                                        <p:tgtEl>
                                          <p:spTgt spid="19"/>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right)">
                                      <p:cBhvr>
                                        <p:cTn id="10"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1"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06_Outro">
    <p:bg>
      <p:bgPr>
        <a:solidFill>
          <a:schemeClr val="bg1"/>
        </a:solidFill>
        <a:effectLst/>
      </p:bgPr>
    </p:bg>
    <p:spTree>
      <p:nvGrpSpPr>
        <p:cNvPr id="1" name=""/>
        <p:cNvGrpSpPr/>
        <p:nvPr/>
      </p:nvGrpSpPr>
      <p:grpSpPr>
        <a:xfrm>
          <a:off x="0" y="0"/>
          <a:ext cx="0" cy="0"/>
          <a:chOff x="0" y="0"/>
          <a:chExt cx="0" cy="0"/>
        </a:xfrm>
      </p:grpSpPr>
      <p:pic>
        <p:nvPicPr>
          <p:cNvPr id="3" name="Grafik 2">
            <a:extLst>
              <a:ext uri="{FF2B5EF4-FFF2-40B4-BE49-F238E27FC236}">
                <a16:creationId xmlns:a16="http://schemas.microsoft.com/office/drawing/2014/main" id="{731E61EC-B09C-AE46-A5D1-03C0D37945C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91537" y="2732712"/>
            <a:ext cx="1439786" cy="1440161"/>
          </a:xfrm>
          <a:prstGeom prst="rect">
            <a:avLst/>
          </a:prstGeom>
        </p:spPr>
      </p:pic>
      <p:pic>
        <p:nvPicPr>
          <p:cNvPr id="4" name="Grafik 3">
            <a:extLst>
              <a:ext uri="{FF2B5EF4-FFF2-40B4-BE49-F238E27FC236}">
                <a16:creationId xmlns:a16="http://schemas.microsoft.com/office/drawing/2014/main" id="{275B8610-74BD-E942-89C9-E9A204E6BDBF}"/>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635831" y="2711422"/>
            <a:ext cx="1439786" cy="1440161"/>
          </a:xfrm>
          <a:prstGeom prst="rect">
            <a:avLst/>
          </a:prstGeom>
        </p:spPr>
      </p:pic>
      <p:pic>
        <p:nvPicPr>
          <p:cNvPr id="6" name="Grafik 5">
            <a:extLst>
              <a:ext uri="{FF2B5EF4-FFF2-40B4-BE49-F238E27FC236}">
                <a16:creationId xmlns:a16="http://schemas.microsoft.com/office/drawing/2014/main" id="{CA42EFB7-8722-4D4F-8561-BEA0F578F617}"/>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524421" y="2732712"/>
            <a:ext cx="1439786" cy="1440161"/>
          </a:xfrm>
          <a:prstGeom prst="rect">
            <a:avLst/>
          </a:prstGeom>
        </p:spPr>
      </p:pic>
      <p:pic>
        <p:nvPicPr>
          <p:cNvPr id="7" name="Grafik 6">
            <a:extLst>
              <a:ext uri="{FF2B5EF4-FFF2-40B4-BE49-F238E27FC236}">
                <a16:creationId xmlns:a16="http://schemas.microsoft.com/office/drawing/2014/main" id="{947169BE-DBF4-3A48-89E8-483831C6B770}"/>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4080126" y="2708921"/>
            <a:ext cx="1439786" cy="1440161"/>
          </a:xfrm>
          <a:prstGeom prst="rect">
            <a:avLst/>
          </a:prstGeom>
        </p:spPr>
      </p:pic>
    </p:spTree>
    <p:extLst>
      <p:ext uri="{BB962C8B-B14F-4D97-AF65-F5344CB8AC3E}">
        <p14:creationId xmlns:p14="http://schemas.microsoft.com/office/powerpoint/2010/main" val="165289216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4846878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ags" Target="../tags/tag2.xml"/><Relationship Id="rId3" Type="http://schemas.openxmlformats.org/officeDocument/2006/relationships/slideLayout" Target="../slideLayouts/slideLayout3.xml"/><Relationship Id="rId21" Type="http://schemas.openxmlformats.org/officeDocument/2006/relationships/image" Target="../media/image3.emf"/><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ags" Target="../tags/tag1.xml"/><Relationship Id="rId2" Type="http://schemas.openxmlformats.org/officeDocument/2006/relationships/slideLayout" Target="../slideLayouts/slideLayout2.xml"/><Relationship Id="rId16" Type="http://schemas.openxmlformats.org/officeDocument/2006/relationships/theme" Target="../theme/theme1.xml"/><Relationship Id="rId20"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emf"/><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4.emf"/></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6" name="Titelplatzhalter 15"/>
          <p:cNvSpPr>
            <a:spLocks noGrp="1"/>
          </p:cNvSpPr>
          <p:nvPr>
            <p:ph type="title"/>
          </p:nvPr>
        </p:nvSpPr>
        <p:spPr bwMode="gray">
          <a:xfrm>
            <a:off x="2136591" y="404664"/>
            <a:ext cx="8853986" cy="1152369"/>
          </a:xfrm>
          <a:prstGeom prst="rect">
            <a:avLst/>
          </a:prstGeom>
        </p:spPr>
        <p:txBody>
          <a:bodyPr vert="horz" lIns="0" tIns="0" rIns="0" bIns="108000" rtlCol="0" anchor="b">
            <a:noAutofit/>
          </a:bodyPr>
          <a:lstStyle/>
          <a:p>
            <a:r>
              <a:rPr lang="de-DE" dirty="0"/>
              <a:t>Titelmasterformat durch Klicken bearbeiten</a:t>
            </a:r>
          </a:p>
        </p:txBody>
      </p:sp>
      <p:sp>
        <p:nvSpPr>
          <p:cNvPr id="17" name="Textplatzhalter 16"/>
          <p:cNvSpPr>
            <a:spLocks noGrp="1"/>
          </p:cNvSpPr>
          <p:nvPr>
            <p:ph type="body" idx="1"/>
            <p:custDataLst>
              <p:tags r:id="rId17"/>
            </p:custDataLst>
          </p:nvPr>
        </p:nvSpPr>
        <p:spPr bwMode="gray">
          <a:xfrm>
            <a:off x="2136591" y="1773238"/>
            <a:ext cx="8853986" cy="4248050"/>
          </a:xfrm>
          <a:prstGeom prst="rect">
            <a:avLst/>
          </a:prstGeom>
        </p:spPr>
        <p:txBody>
          <a:bodyPr vert="horz" lIns="0" tIns="0" rIns="0" bIns="0" rtlCol="0">
            <a:noAutofit/>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2" name="VCT_Marker_ID_2" hidden="1"/>
          <p:cNvSpPr/>
          <p:nvPr userDrawn="1">
            <p:custDataLst>
              <p:tags r:id="rId18"/>
            </p:custDataLst>
          </p:nvPr>
        </p:nvSpPr>
        <p:spPr bwMode="gray">
          <a:xfrm>
            <a:off x="1693334" y="127000"/>
            <a:ext cx="169333" cy="127000"/>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799" dirty="0" err="1">
              <a:solidFill>
                <a:schemeClr val="tx1"/>
              </a:solidFill>
            </a:endParaRPr>
          </a:p>
        </p:txBody>
      </p:sp>
      <p:pic>
        <p:nvPicPr>
          <p:cNvPr id="12" name="Grafik 11">
            <a:extLst>
              <a:ext uri="{FF2B5EF4-FFF2-40B4-BE49-F238E27FC236}">
                <a16:creationId xmlns:a16="http://schemas.microsoft.com/office/drawing/2014/main" id="{0B736698-AFA7-2141-B8DE-3DC1F31CA900}"/>
              </a:ext>
            </a:extLst>
          </p:cNvPr>
          <p:cNvPicPr>
            <a:picLocks noChangeAspect="1"/>
          </p:cNvPicPr>
          <p:nvPr userDrawn="1"/>
        </p:nvPicPr>
        <p:blipFill>
          <a:blip r:embed="rId19" cstate="print">
            <a:extLst>
              <a:ext uri="{28A0092B-C50C-407E-A947-70E740481C1C}">
                <a14:useLocalDpi xmlns:a14="http://schemas.microsoft.com/office/drawing/2010/main" val="0"/>
              </a:ext>
            </a:extLst>
          </a:blip>
          <a:stretch>
            <a:fillRect/>
          </a:stretch>
        </p:blipFill>
        <p:spPr>
          <a:xfrm>
            <a:off x="871907" y="2717319"/>
            <a:ext cx="328823" cy="328909"/>
          </a:xfrm>
          <a:prstGeom prst="rect">
            <a:avLst/>
          </a:prstGeom>
        </p:spPr>
      </p:pic>
      <p:pic>
        <p:nvPicPr>
          <p:cNvPr id="13" name="Grafik 12">
            <a:extLst>
              <a:ext uri="{FF2B5EF4-FFF2-40B4-BE49-F238E27FC236}">
                <a16:creationId xmlns:a16="http://schemas.microsoft.com/office/drawing/2014/main" id="{CE9A9D35-21DD-F443-BADC-1F269A477CC8}"/>
              </a:ext>
            </a:extLst>
          </p:cNvPr>
          <p:cNvPicPr>
            <a:picLocks noChangeAspect="1"/>
          </p:cNvPicPr>
          <p:nvPr userDrawn="1"/>
        </p:nvPicPr>
        <p:blipFill>
          <a:blip r:embed="rId20" cstate="print">
            <a:extLst>
              <a:ext uri="{28A0092B-C50C-407E-A947-70E740481C1C}">
                <a14:useLocalDpi xmlns:a14="http://schemas.microsoft.com/office/drawing/2010/main" val="0"/>
              </a:ext>
            </a:extLst>
          </a:blip>
          <a:stretch>
            <a:fillRect/>
          </a:stretch>
        </p:blipFill>
        <p:spPr>
          <a:xfrm>
            <a:off x="871907" y="2186461"/>
            <a:ext cx="328823" cy="328909"/>
          </a:xfrm>
          <a:prstGeom prst="rect">
            <a:avLst/>
          </a:prstGeom>
        </p:spPr>
      </p:pic>
      <p:pic>
        <p:nvPicPr>
          <p:cNvPr id="22" name="Grafik 21">
            <a:extLst>
              <a:ext uri="{FF2B5EF4-FFF2-40B4-BE49-F238E27FC236}">
                <a16:creationId xmlns:a16="http://schemas.microsoft.com/office/drawing/2014/main" id="{4FE185E8-B8F1-034F-9DB6-A7A40F82AC9E}"/>
              </a:ext>
            </a:extLst>
          </p:cNvPr>
          <p:cNvPicPr>
            <a:picLocks noChangeAspect="1"/>
          </p:cNvPicPr>
          <p:nvPr userDrawn="1"/>
        </p:nvPicPr>
        <p:blipFill>
          <a:blip r:embed="rId21" cstate="print">
            <a:extLst>
              <a:ext uri="{28A0092B-C50C-407E-A947-70E740481C1C}">
                <a14:useLocalDpi xmlns:a14="http://schemas.microsoft.com/office/drawing/2010/main" val="0"/>
              </a:ext>
            </a:extLst>
          </a:blip>
          <a:stretch>
            <a:fillRect/>
          </a:stretch>
        </p:blipFill>
        <p:spPr>
          <a:xfrm>
            <a:off x="871908" y="1124745"/>
            <a:ext cx="328823" cy="328909"/>
          </a:xfrm>
          <a:prstGeom prst="rect">
            <a:avLst/>
          </a:prstGeom>
        </p:spPr>
      </p:pic>
      <p:pic>
        <p:nvPicPr>
          <p:cNvPr id="23" name="Grafik 22">
            <a:extLst>
              <a:ext uri="{FF2B5EF4-FFF2-40B4-BE49-F238E27FC236}">
                <a16:creationId xmlns:a16="http://schemas.microsoft.com/office/drawing/2014/main" id="{113ED8B0-D910-B54E-94C5-8DB3583ABAB2}"/>
              </a:ext>
            </a:extLst>
          </p:cNvPr>
          <p:cNvPicPr>
            <a:picLocks noChangeAspect="1"/>
          </p:cNvPicPr>
          <p:nvPr userDrawn="1"/>
        </p:nvPicPr>
        <p:blipFill>
          <a:blip r:embed="rId22" cstate="print">
            <a:extLst>
              <a:ext uri="{28A0092B-C50C-407E-A947-70E740481C1C}">
                <a14:useLocalDpi xmlns:a14="http://schemas.microsoft.com/office/drawing/2010/main" val="0"/>
              </a:ext>
            </a:extLst>
          </a:blip>
          <a:stretch>
            <a:fillRect/>
          </a:stretch>
        </p:blipFill>
        <p:spPr>
          <a:xfrm>
            <a:off x="871907" y="1655603"/>
            <a:ext cx="328823" cy="328909"/>
          </a:xfrm>
          <a:prstGeom prst="rect">
            <a:avLst/>
          </a:prstGeom>
        </p:spPr>
      </p:pic>
    </p:spTree>
    <p:extLst>
      <p:ext uri="{BB962C8B-B14F-4D97-AF65-F5344CB8AC3E}">
        <p14:creationId xmlns:p14="http://schemas.microsoft.com/office/powerpoint/2010/main" val="11575930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92" r:id="rId15"/>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
                                            <p:txEl>
                                              <p:pRg st="0" end="0"/>
                                            </p:txEl>
                                          </p:spTgt>
                                        </p:tgtEl>
                                        <p:attrNameLst>
                                          <p:attrName>style.visibility</p:attrName>
                                        </p:attrNameLst>
                                      </p:cBhvr>
                                      <p:to>
                                        <p:strVal val="visible"/>
                                      </p:to>
                                    </p:set>
                                    <p:animEffect transition="in" filter="fade">
                                      <p:cBhvr>
                                        <p:cTn id="10" dur="500"/>
                                        <p:tgtEl>
                                          <p:spTgt spid="17">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7">
                                            <p:txEl>
                                              <p:pRg st="1" end="1"/>
                                            </p:txEl>
                                          </p:spTgt>
                                        </p:tgtEl>
                                        <p:attrNameLst>
                                          <p:attrName>style.visibility</p:attrName>
                                        </p:attrNameLst>
                                      </p:cBhvr>
                                      <p:to>
                                        <p:strVal val="visible"/>
                                      </p:to>
                                    </p:set>
                                    <p:animEffect transition="in" filter="fade">
                                      <p:cBhvr>
                                        <p:cTn id="13" dur="500"/>
                                        <p:tgtEl>
                                          <p:spTgt spid="17">
                                            <p:txEl>
                                              <p:pRg st="1" end="1"/>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7">
                                            <p:txEl>
                                              <p:pRg st="2" end="2"/>
                                            </p:txEl>
                                          </p:spTgt>
                                        </p:tgtEl>
                                        <p:attrNameLst>
                                          <p:attrName>style.visibility</p:attrName>
                                        </p:attrNameLst>
                                      </p:cBhvr>
                                      <p:to>
                                        <p:strVal val="visible"/>
                                      </p:to>
                                    </p:set>
                                    <p:animEffect transition="in" filter="fade">
                                      <p:cBhvr>
                                        <p:cTn id="16" dur="500"/>
                                        <p:tgtEl>
                                          <p:spTgt spid="17">
                                            <p:txEl>
                                              <p:pRg st="2" end="2"/>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7">
                                            <p:txEl>
                                              <p:pRg st="3" end="3"/>
                                            </p:txEl>
                                          </p:spTgt>
                                        </p:tgtEl>
                                        <p:attrNameLst>
                                          <p:attrName>style.visibility</p:attrName>
                                        </p:attrNameLst>
                                      </p:cBhvr>
                                      <p:to>
                                        <p:strVal val="visible"/>
                                      </p:to>
                                    </p:set>
                                    <p:animEffect transition="in" filter="fade">
                                      <p:cBhvr>
                                        <p:cTn id="19" dur="500"/>
                                        <p:tgtEl>
                                          <p:spTgt spid="17">
                                            <p:txEl>
                                              <p:pRg st="3" end="3"/>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7">
                                            <p:txEl>
                                              <p:pRg st="4" end="4"/>
                                            </p:txEl>
                                          </p:spTgt>
                                        </p:tgtEl>
                                        <p:attrNameLst>
                                          <p:attrName>style.visibility</p:attrName>
                                        </p:attrNameLst>
                                      </p:cBhvr>
                                      <p:to>
                                        <p:strVal val="visible"/>
                                      </p:to>
                                    </p:set>
                                    <p:animEffect transition="in" filter="fade">
                                      <p:cBhvr>
                                        <p:cTn id="22" dur="500"/>
                                        <p:tgtEl>
                                          <p:spTgt spid="1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build="p">
        <p:tmplLst>
          <p:tmpl lvl="1">
            <p:tnLst>
              <p:par>
                <p:cTn presetID="10" presetClass="entr" presetSubtype="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Effect transition="in" filter="fade">
                      <p:cBhvr>
                        <p:cTn dur="500"/>
                        <p:tgtEl>
                          <p:spTgt spid="17"/>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Effect transition="in" filter="fade">
                      <p:cBhvr>
                        <p:cTn dur="500"/>
                        <p:tgtEl>
                          <p:spTgt spid="17"/>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Effect transition="in" filter="fade">
                      <p:cBhvr>
                        <p:cTn dur="500"/>
                        <p:tgtEl>
                          <p:spTgt spid="17"/>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Effect transition="in" filter="fade">
                      <p:cBhvr>
                        <p:cTn dur="500"/>
                        <p:tgtEl>
                          <p:spTgt spid="17"/>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Effect transition="in" filter="fade">
                      <p:cBhvr>
                        <p:cTn dur="500"/>
                        <p:tgtEl>
                          <p:spTgt spid="17"/>
                        </p:tgtEl>
                      </p:cBhvr>
                    </p:animEffect>
                  </p:childTnLst>
                </p:cTn>
              </p:par>
            </p:tnLst>
          </p:tmpl>
        </p:tmplLst>
      </p:bldP>
    </p:bldLst>
  </p:timing>
  <p:hf hdr="0"/>
  <p:txStyles>
    <p:titleStyle>
      <a:lvl1pPr marL="630049" indent="-630049" algn="l" defTabSz="914126" rtl="0" eaLnBrk="1" latinLnBrk="0" hangingPunct="1">
        <a:spcBef>
          <a:spcPct val="0"/>
        </a:spcBef>
        <a:buNone/>
        <a:defRPr lang="en-GB" sz="2399" b="1" i="0" kern="1200" dirty="0">
          <a:solidFill>
            <a:schemeClr val="tx1"/>
          </a:solidFill>
          <a:latin typeface="Frutiger LT Com 65" panose="020B0503030504020204" pitchFamily="34" charset="77"/>
          <a:ea typeface="Frutiger LT Com 65" panose="020B0503030504020204" pitchFamily="34" charset="77"/>
          <a:cs typeface="Frutiger LT Com 65" panose="020B0503030504020204" pitchFamily="34" charset="77"/>
        </a:defRPr>
      </a:lvl1pPr>
    </p:titleStyle>
    <p:bodyStyle>
      <a:lvl1pPr marL="182508" indent="-182508" algn="l" defTabSz="914126" rtl="0" eaLnBrk="1" latinLnBrk="0" hangingPunct="1">
        <a:spcBef>
          <a:spcPct val="20000"/>
        </a:spcBef>
        <a:buClr>
          <a:schemeClr val="tx1"/>
        </a:buClr>
        <a:buFont typeface="TheSans Swisscom" pitchFamily="34" charset="0"/>
        <a:buChar char="&gt;"/>
        <a:defRPr lang="de-DE" sz="1799" b="0" i="0" kern="1200" dirty="0" smtClean="0">
          <a:solidFill>
            <a:schemeClr val="tx1"/>
          </a:solidFill>
          <a:latin typeface="Frutiger LT Com 45 Light" panose="020B0303030504020204" pitchFamily="34" charset="77"/>
          <a:ea typeface="Frutiger LT Com 45 Light" panose="020B0303030504020204" pitchFamily="34" charset="77"/>
          <a:cs typeface="Frutiger LT Com 45 Light" panose="020B0303030504020204" pitchFamily="34" charset="77"/>
        </a:defRPr>
      </a:lvl1pPr>
      <a:lvl2pPr marL="539588" indent="-182508" algn="l" defTabSz="914126" rtl="0" eaLnBrk="1" latinLnBrk="0" hangingPunct="1">
        <a:spcBef>
          <a:spcPct val="20000"/>
        </a:spcBef>
        <a:buFont typeface="TheSans Swisscom Light" pitchFamily="34" charset="0"/>
        <a:buChar char="–"/>
        <a:defRPr lang="de-DE" sz="1799" b="0" i="0" kern="1200" dirty="0" smtClean="0">
          <a:solidFill>
            <a:schemeClr val="tx1"/>
          </a:solidFill>
          <a:latin typeface="Frutiger LT Com 45 Light" panose="020B0303030504020204" pitchFamily="34" charset="77"/>
          <a:ea typeface="Frutiger LT Com 45 Light" panose="020B0303030504020204" pitchFamily="34" charset="77"/>
          <a:cs typeface="Frutiger LT Com 45 Light" panose="020B0303030504020204" pitchFamily="34" charset="77"/>
        </a:defRPr>
      </a:lvl2pPr>
      <a:lvl3pPr marL="898255" indent="-184095" algn="l" defTabSz="914126" rtl="0" eaLnBrk="1" latinLnBrk="0" hangingPunct="1">
        <a:spcBef>
          <a:spcPct val="20000"/>
        </a:spcBef>
        <a:buFont typeface="TheSans Swisscom Light" pitchFamily="34" charset="0"/>
        <a:buChar char="–"/>
        <a:defRPr lang="de-DE" sz="1799" b="0" i="0" kern="1200" dirty="0" smtClean="0">
          <a:solidFill>
            <a:schemeClr val="tx1"/>
          </a:solidFill>
          <a:latin typeface="Frutiger LT Com 45 Light" panose="020B0303030504020204" pitchFamily="34" charset="77"/>
          <a:ea typeface="Frutiger LT Com 45 Light" panose="020B0303030504020204" pitchFamily="34" charset="77"/>
          <a:cs typeface="Frutiger LT Com 45 Light" panose="020B0303030504020204" pitchFamily="34" charset="77"/>
        </a:defRPr>
      </a:lvl3pPr>
      <a:lvl4pPr marL="1255336" indent="-184095" algn="l" defTabSz="914126" rtl="0" eaLnBrk="1" latinLnBrk="0" hangingPunct="1">
        <a:spcBef>
          <a:spcPct val="20000"/>
        </a:spcBef>
        <a:buFont typeface="TheSans Swisscom Light" pitchFamily="34" charset="0"/>
        <a:buChar char="–"/>
        <a:defRPr lang="de-DE" sz="1799" b="0" i="0" kern="1200" dirty="0" smtClean="0">
          <a:solidFill>
            <a:schemeClr val="tx1"/>
          </a:solidFill>
          <a:latin typeface="Frutiger LT Com 45 Light" panose="020B0303030504020204" pitchFamily="34" charset="77"/>
          <a:ea typeface="Frutiger LT Com 45 Light" panose="020B0303030504020204" pitchFamily="34" charset="77"/>
          <a:cs typeface="Frutiger LT Com 45 Light" panose="020B0303030504020204" pitchFamily="34" charset="77"/>
        </a:defRPr>
      </a:lvl4pPr>
      <a:lvl5pPr marL="1612416" indent="-174573" algn="l" defTabSz="914126" rtl="0" eaLnBrk="1" latinLnBrk="0" hangingPunct="1">
        <a:spcBef>
          <a:spcPct val="20000"/>
        </a:spcBef>
        <a:buFont typeface="TheSans Swisscom Light" pitchFamily="34" charset="0"/>
        <a:buChar char="–"/>
        <a:defRPr lang="en-GB" sz="1799" b="0" i="0" kern="1200" dirty="0">
          <a:solidFill>
            <a:schemeClr val="tx1"/>
          </a:solidFill>
          <a:latin typeface="Frutiger LT Com 45 Light" panose="020B0303030504020204" pitchFamily="34" charset="77"/>
          <a:ea typeface="Frutiger LT Com 45 Light" panose="020B0303030504020204" pitchFamily="34" charset="77"/>
          <a:cs typeface="Frutiger LT Com 45 Light" panose="020B0303030504020204" pitchFamily="34" charset="77"/>
        </a:defRPr>
      </a:lvl5pPr>
      <a:lvl6pPr marL="1969497" indent="-174573" algn="l" defTabSz="914126" rtl="0" eaLnBrk="1" latinLnBrk="0" hangingPunct="1">
        <a:spcBef>
          <a:spcPct val="20000"/>
        </a:spcBef>
        <a:buFont typeface="TheSans Swisscom Light" pitchFamily="34" charset="0"/>
        <a:buChar char="–"/>
        <a:defRPr sz="1799" kern="1200">
          <a:solidFill>
            <a:schemeClr val="tx1"/>
          </a:solidFill>
          <a:latin typeface="+mn-lt"/>
          <a:ea typeface="+mn-ea"/>
          <a:cs typeface="+mn-cs"/>
        </a:defRPr>
      </a:lvl6pPr>
      <a:lvl7pPr marL="2334512" indent="-182508" algn="l" defTabSz="914126" rtl="0" eaLnBrk="1" latinLnBrk="0" hangingPunct="1">
        <a:spcBef>
          <a:spcPct val="20000"/>
        </a:spcBef>
        <a:buFont typeface="TheSans Swisscom Light" pitchFamily="34" charset="0"/>
        <a:buChar char="–"/>
        <a:defRPr sz="1799" kern="1200">
          <a:solidFill>
            <a:schemeClr val="tx1"/>
          </a:solidFill>
          <a:latin typeface="+mn-lt"/>
          <a:ea typeface="+mn-ea"/>
          <a:cs typeface="+mn-cs"/>
        </a:defRPr>
      </a:lvl7pPr>
      <a:lvl8pPr marL="2693180" indent="-184095" algn="l" defTabSz="914126" rtl="0" eaLnBrk="1" latinLnBrk="0" hangingPunct="1">
        <a:spcBef>
          <a:spcPct val="20000"/>
        </a:spcBef>
        <a:buFont typeface="TheSans Swisscom Light" pitchFamily="34" charset="0"/>
        <a:buChar char="–"/>
        <a:defRPr sz="1799" kern="1200">
          <a:solidFill>
            <a:schemeClr val="tx1"/>
          </a:solidFill>
          <a:latin typeface="+mn-lt"/>
          <a:ea typeface="+mn-ea"/>
          <a:cs typeface="+mn-cs"/>
        </a:defRPr>
      </a:lvl8pPr>
      <a:lvl9pPr marL="3050260" indent="-182508" algn="l" defTabSz="914126" rtl="0" eaLnBrk="1" latinLnBrk="0" hangingPunct="1">
        <a:spcBef>
          <a:spcPct val="20000"/>
        </a:spcBef>
        <a:buFont typeface="TheSans Swisscom Light" pitchFamily="34" charset="0"/>
        <a:buChar char="–"/>
        <a:defRPr sz="1799" kern="1200">
          <a:solidFill>
            <a:schemeClr val="tx1"/>
          </a:solidFill>
          <a:latin typeface="+mn-lt"/>
          <a:ea typeface="+mn-ea"/>
          <a:cs typeface="+mn-cs"/>
        </a:defRPr>
      </a:lvl9pPr>
    </p:bodyStyle>
    <p:otherStyle>
      <a:defPPr>
        <a:defRPr lang="de-DE"/>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1.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1.png"/><Relationship Id="rId5" Type="http://schemas.openxmlformats.org/officeDocument/2006/relationships/image" Target="../media/image12.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slideLayout" Target="../slideLayouts/slideLayout3.xml"/><Relationship Id="rId7" Type="http://schemas.openxmlformats.org/officeDocument/2006/relationships/diagramLayout" Target="../diagrams/layout1.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diagramData" Target="../diagrams/data1.xml"/><Relationship Id="rId5" Type="http://schemas.openxmlformats.org/officeDocument/2006/relationships/image" Target="../media/image11.png"/><Relationship Id="rId10" Type="http://schemas.microsoft.com/office/2007/relationships/diagramDrawing" Target="../diagrams/drawing1.xml"/><Relationship Id="rId4" Type="http://schemas.openxmlformats.org/officeDocument/2006/relationships/notesSlide" Target="../notesSlides/notesSlide4.xml"/><Relationship Id="rId9" Type="http://schemas.openxmlformats.org/officeDocument/2006/relationships/diagramColors" Target="../diagrams/colors1.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1.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1.png"/><Relationship Id="rId5" Type="http://schemas.openxmlformats.org/officeDocument/2006/relationships/image" Target="../media/image12.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11.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slideLayout" Target="../slideLayouts/slideLayout11.xml"/><Relationship Id="rId7" Type="http://schemas.openxmlformats.org/officeDocument/2006/relationships/image" Target="../media/image15.jpe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4.jpeg"/><Relationship Id="rId11" Type="http://schemas.openxmlformats.org/officeDocument/2006/relationships/image" Target="../media/image11.png"/><Relationship Id="rId5" Type="http://schemas.openxmlformats.org/officeDocument/2006/relationships/image" Target="../media/image13.jpeg"/><Relationship Id="rId10" Type="http://schemas.openxmlformats.org/officeDocument/2006/relationships/image" Target="../media/image18.jpeg"/><Relationship Id="rId4" Type="http://schemas.openxmlformats.org/officeDocument/2006/relationships/notesSlide" Target="../notesSlides/notesSlide8.xml"/><Relationship Id="rId9"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1.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2.png"/><Relationship Id="rId5" Type="http://schemas.openxmlformats.org/officeDocument/2006/relationships/hyperlink" Target="mailto:Ts@pestalozzi-bern.ch" TargetMode="External"/><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11.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1.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2.png"/><Relationship Id="rId5" Type="http://schemas.openxmlformats.org/officeDocument/2006/relationships/hyperlink" Target="mailto:jacqueline.lanz@bern.ch" TargetMode="External"/><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11.png"/><Relationship Id="rId5" Type="http://schemas.openxmlformats.org/officeDocument/2006/relationships/image" Target="../media/image12.png"/><Relationship Id="rId4" Type="http://schemas.openxmlformats.org/officeDocument/2006/relationships/notesSlide" Target="../notesSlides/notesSlide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a:extLst>
              <a:ext uri="{FF2B5EF4-FFF2-40B4-BE49-F238E27FC236}">
                <a16:creationId xmlns:a16="http://schemas.microsoft.com/office/drawing/2014/main" id="{9BAD5470-B953-4557-A9BC-66EC3748012A}"/>
              </a:ext>
            </a:extLst>
          </p:cNvPr>
          <p:cNvSpPr txBox="1"/>
          <p:nvPr/>
        </p:nvSpPr>
        <p:spPr>
          <a:xfrm>
            <a:off x="1257300" y="1371600"/>
            <a:ext cx="9144000" cy="3416320"/>
          </a:xfrm>
          <a:prstGeom prst="rect">
            <a:avLst/>
          </a:prstGeom>
          <a:noFill/>
        </p:spPr>
        <p:txBody>
          <a:bodyPr wrap="square" rtlCol="0">
            <a:spAutoFit/>
          </a:bodyPr>
          <a:lstStyle/>
          <a:p>
            <a:pPr algn="ctr"/>
            <a:r>
              <a:rPr lang="de-CH" sz="5400" b="1" dirty="0"/>
              <a:t>Informationen zum </a:t>
            </a:r>
          </a:p>
          <a:p>
            <a:pPr algn="ctr"/>
            <a:r>
              <a:rPr lang="de-CH" sz="5400" b="1" dirty="0"/>
              <a:t>Kindergarteneintritt am Standort Pestalozzi</a:t>
            </a:r>
          </a:p>
          <a:p>
            <a:pPr algn="ctr"/>
            <a:r>
              <a:rPr lang="de-CH" sz="5400" b="1" dirty="0"/>
              <a:t>für das Schuljahr 2026/2027 </a:t>
            </a:r>
          </a:p>
        </p:txBody>
      </p:sp>
    </p:spTree>
    <p:extLst>
      <p:ext uri="{BB962C8B-B14F-4D97-AF65-F5344CB8AC3E}">
        <p14:creationId xmlns:p14="http://schemas.microsoft.com/office/powerpoint/2010/main" val="41114289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45FB67FC-248E-CD47-900D-E58BA7167F72}"/>
              </a:ext>
            </a:extLst>
          </p:cNvPr>
          <p:cNvSpPr>
            <a:spLocks noGrp="1"/>
          </p:cNvSpPr>
          <p:nvPr>
            <p:ph type="title" idx="4294967295"/>
          </p:nvPr>
        </p:nvSpPr>
        <p:spPr>
          <a:xfrm>
            <a:off x="3426198" y="593500"/>
            <a:ext cx="5339603" cy="539942"/>
          </a:xfrm>
          <a:prstGeom prst="rect">
            <a:avLst/>
          </a:prstGeom>
        </p:spPr>
        <p:txBody>
          <a:bodyPr wrap="none">
            <a:spAutoFit/>
          </a:bodyPr>
          <a:lstStyle/>
          <a:p>
            <a:r>
              <a:rPr lang="de-CH" sz="2800" dirty="0">
                <a:latin typeface="Arial" panose="020B0604020202020204" pitchFamily="34" charset="0"/>
                <a:ea typeface="Calibri" panose="020F0502020204030204" pitchFamily="34" charset="0"/>
                <a:cs typeface="Arial" panose="020B0604020202020204" pitchFamily="34" charset="0"/>
              </a:rPr>
              <a:t>Klassenorganisation 2026/2027</a:t>
            </a:r>
          </a:p>
        </p:txBody>
      </p:sp>
      <p:graphicFrame>
        <p:nvGraphicFramePr>
          <p:cNvPr id="6" name="Tabelle 5"/>
          <p:cNvGraphicFramePr>
            <a:graphicFrameLocks noGrp="1"/>
          </p:cNvGraphicFramePr>
          <p:nvPr>
            <p:extLst>
              <p:ext uri="{D42A27DB-BD31-4B8C-83A1-F6EECF244321}">
                <p14:modId xmlns:p14="http://schemas.microsoft.com/office/powerpoint/2010/main" val="934633173"/>
              </p:ext>
            </p:extLst>
          </p:nvPr>
        </p:nvGraphicFramePr>
        <p:xfrm>
          <a:off x="1609724" y="1133442"/>
          <a:ext cx="8972549" cy="4653220"/>
        </p:xfrm>
        <a:graphic>
          <a:graphicData uri="http://schemas.openxmlformats.org/drawingml/2006/table">
            <a:tbl>
              <a:tblPr firstRow="1" firstCol="1" bandRow="1"/>
              <a:tblGrid>
                <a:gridCol w="2447099">
                  <a:extLst>
                    <a:ext uri="{9D8B030D-6E8A-4147-A177-3AD203B41FA5}">
                      <a16:colId xmlns:a16="http://schemas.microsoft.com/office/drawing/2014/main" val="4200552565"/>
                    </a:ext>
                  </a:extLst>
                </a:gridCol>
                <a:gridCol w="3922905">
                  <a:extLst>
                    <a:ext uri="{9D8B030D-6E8A-4147-A177-3AD203B41FA5}">
                      <a16:colId xmlns:a16="http://schemas.microsoft.com/office/drawing/2014/main" val="3252318387"/>
                    </a:ext>
                  </a:extLst>
                </a:gridCol>
                <a:gridCol w="2602545">
                  <a:extLst>
                    <a:ext uri="{9D8B030D-6E8A-4147-A177-3AD203B41FA5}">
                      <a16:colId xmlns:a16="http://schemas.microsoft.com/office/drawing/2014/main" val="1154356279"/>
                    </a:ext>
                  </a:extLst>
                </a:gridCol>
              </a:tblGrid>
              <a:tr h="363465">
                <a:tc>
                  <a:txBody>
                    <a:bodyPr/>
                    <a:lstStyle/>
                    <a:p>
                      <a:pPr>
                        <a:lnSpc>
                          <a:spcPts val="1400"/>
                        </a:lnSpc>
                        <a:spcAft>
                          <a:spcPts val="0"/>
                        </a:spcAft>
                      </a:pPr>
                      <a:r>
                        <a:rPr lang="de-CH" sz="1600" b="1" spc="40" dirty="0">
                          <a:effectLst/>
                          <a:latin typeface="Arial" panose="020B0604020202020204" pitchFamily="34" charset="0"/>
                          <a:ea typeface="Calibri" panose="020F0502020204030204" pitchFamily="34" charset="0"/>
                        </a:rPr>
                        <a:t>Zeitlicher Ablauf</a:t>
                      </a:r>
                      <a:endParaRPr lang="de-CH" sz="1600" spc="40" dirty="0">
                        <a:effectLst/>
                        <a:latin typeface="Arial" panose="020B0604020202020204" pitchFamily="34" charset="0"/>
                        <a:ea typeface="Calibri" panose="020F0502020204030204" pitchFamily="34" charset="0"/>
                      </a:endParaRPr>
                    </a:p>
                  </a:txBody>
                  <a:tcPr marL="68562" marR="68562"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nSpc>
                          <a:spcPts val="1400"/>
                        </a:lnSpc>
                        <a:spcAft>
                          <a:spcPts val="0"/>
                        </a:spcAft>
                      </a:pPr>
                      <a:r>
                        <a:rPr lang="de-CH" sz="1600" b="1" spc="40">
                          <a:effectLst/>
                          <a:latin typeface="Arial" panose="020B0604020202020204" pitchFamily="34" charset="0"/>
                          <a:ea typeface="Calibri" panose="020F0502020204030204" pitchFamily="34" charset="0"/>
                        </a:rPr>
                        <a:t>Prozesse</a:t>
                      </a:r>
                      <a:endParaRPr lang="de-CH" sz="1600" spc="40">
                        <a:effectLst/>
                        <a:latin typeface="Arial" panose="020B0604020202020204" pitchFamily="34" charset="0"/>
                        <a:ea typeface="Calibri" panose="020F0502020204030204" pitchFamily="34" charset="0"/>
                      </a:endParaRPr>
                    </a:p>
                  </a:txBody>
                  <a:tcPr marL="68562" marR="68562"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99"/>
                    </a:solidFill>
                  </a:tcPr>
                </a:tc>
                <a:tc>
                  <a:txBody>
                    <a:bodyPr/>
                    <a:lstStyle/>
                    <a:p>
                      <a:pPr>
                        <a:lnSpc>
                          <a:spcPts val="1400"/>
                        </a:lnSpc>
                        <a:spcAft>
                          <a:spcPts val="0"/>
                        </a:spcAft>
                      </a:pPr>
                      <a:r>
                        <a:rPr lang="de-CH" sz="1600" b="1" spc="40">
                          <a:effectLst/>
                          <a:latin typeface="Arial" panose="020B0604020202020204" pitchFamily="34" charset="0"/>
                          <a:ea typeface="Calibri" panose="020F0502020204030204" pitchFamily="34" charset="0"/>
                        </a:rPr>
                        <a:t>Verantwortliche</a:t>
                      </a:r>
                      <a:endParaRPr lang="de-CH" sz="1600" spc="40">
                        <a:effectLst/>
                        <a:latin typeface="Arial" panose="020B0604020202020204" pitchFamily="34" charset="0"/>
                        <a:ea typeface="Calibri" panose="020F0502020204030204" pitchFamily="34" charset="0"/>
                      </a:endParaRPr>
                    </a:p>
                  </a:txBody>
                  <a:tcPr marL="68562" marR="68562"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extLst>
                  <a:ext uri="{0D108BD9-81ED-4DB2-BD59-A6C34878D82A}">
                    <a16:rowId xmlns:a16="http://schemas.microsoft.com/office/drawing/2014/main" val="1775223984"/>
                  </a:ext>
                </a:extLst>
              </a:tr>
              <a:tr h="390270">
                <a:tc>
                  <a:txBody>
                    <a:bodyPr/>
                    <a:lstStyle/>
                    <a:p>
                      <a:pPr>
                        <a:lnSpc>
                          <a:spcPts val="1400"/>
                        </a:lnSpc>
                        <a:spcAft>
                          <a:spcPts val="0"/>
                        </a:spcAft>
                      </a:pPr>
                      <a:r>
                        <a:rPr lang="de-CH" sz="1600" spc="40" dirty="0">
                          <a:effectLst/>
                          <a:latin typeface="Arial" panose="020B0604020202020204" pitchFamily="34" charset="0"/>
                          <a:ea typeface="Calibri" panose="020F0502020204030204" pitchFamily="34" charset="0"/>
                        </a:rPr>
                        <a:t>November</a:t>
                      </a:r>
                    </a:p>
                  </a:txBody>
                  <a:tcPr marL="68562" marR="68562"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nSpc>
                          <a:spcPts val="1400"/>
                        </a:lnSpc>
                        <a:spcAft>
                          <a:spcPts val="0"/>
                        </a:spcAft>
                      </a:pPr>
                      <a:r>
                        <a:rPr lang="de-CH" sz="1600" spc="40" dirty="0">
                          <a:effectLst/>
                          <a:latin typeface="Arial" panose="020B0604020202020204" pitchFamily="34" charset="0"/>
                          <a:ea typeface="Calibri" panose="020F0502020204030204" pitchFamily="34" charset="0"/>
                        </a:rPr>
                        <a:t>Anmeldung der Kinder </a:t>
                      </a:r>
                    </a:p>
                  </a:txBody>
                  <a:tcPr marL="68562" marR="68562"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99"/>
                    </a:solidFill>
                  </a:tcPr>
                </a:tc>
                <a:tc>
                  <a:txBody>
                    <a:bodyPr/>
                    <a:lstStyle/>
                    <a:p>
                      <a:pPr>
                        <a:lnSpc>
                          <a:spcPts val="1400"/>
                        </a:lnSpc>
                        <a:spcAft>
                          <a:spcPts val="0"/>
                        </a:spcAft>
                      </a:pPr>
                      <a:r>
                        <a:rPr lang="de-CH" sz="1600" spc="40" dirty="0">
                          <a:effectLst/>
                          <a:latin typeface="Arial" panose="020B0604020202020204" pitchFamily="34" charset="0"/>
                          <a:ea typeface="Calibri" panose="020F0502020204030204" pitchFamily="34" charset="0"/>
                        </a:rPr>
                        <a:t>Schulamt</a:t>
                      </a:r>
                    </a:p>
                  </a:txBody>
                  <a:tcPr marL="68562" marR="68562"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extLst>
                  <a:ext uri="{0D108BD9-81ED-4DB2-BD59-A6C34878D82A}">
                    <a16:rowId xmlns:a16="http://schemas.microsoft.com/office/drawing/2014/main" val="4224311775"/>
                  </a:ext>
                </a:extLst>
              </a:tr>
              <a:tr h="1501038">
                <a:tc rowSpan="3">
                  <a:txBody>
                    <a:bodyPr/>
                    <a:lstStyle/>
                    <a:p>
                      <a:pPr>
                        <a:lnSpc>
                          <a:spcPts val="1400"/>
                        </a:lnSpc>
                        <a:spcAft>
                          <a:spcPts val="0"/>
                        </a:spcAft>
                      </a:pPr>
                      <a:r>
                        <a:rPr lang="de-CH" sz="1600" spc="40" dirty="0">
                          <a:effectLst/>
                          <a:latin typeface="Arial" panose="020B0604020202020204" pitchFamily="34" charset="0"/>
                          <a:ea typeface="Calibri" panose="020F0502020204030204" pitchFamily="34" charset="0"/>
                        </a:rPr>
                        <a:t>Bis Mai</a:t>
                      </a:r>
                    </a:p>
                  </a:txBody>
                  <a:tcPr marL="68562" marR="68562"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nSpc>
                          <a:spcPts val="1400"/>
                        </a:lnSpc>
                        <a:spcAft>
                          <a:spcPts val="0"/>
                        </a:spcAft>
                      </a:pPr>
                      <a:r>
                        <a:rPr lang="de-CH" sz="1600" spc="40" dirty="0">
                          <a:effectLst/>
                          <a:latin typeface="Arial" panose="020B0604020202020204" pitchFamily="34" charset="0"/>
                          <a:ea typeface="Calibri" panose="020F0502020204030204" pitchFamily="34" charset="0"/>
                        </a:rPr>
                        <a:t>Grob – Zuteilung zu den Schulstandorten</a:t>
                      </a:r>
                    </a:p>
                    <a:p>
                      <a:pPr>
                        <a:lnSpc>
                          <a:spcPts val="1400"/>
                        </a:lnSpc>
                        <a:spcAft>
                          <a:spcPts val="0"/>
                        </a:spcAft>
                      </a:pPr>
                      <a:r>
                        <a:rPr lang="de-CH" sz="1600" spc="40" dirty="0">
                          <a:effectLst/>
                          <a:latin typeface="Arial" panose="020B0604020202020204" pitchFamily="34" charset="0"/>
                          <a:ea typeface="Calibri" panose="020F0502020204030204" pitchFamily="34" charset="0"/>
                        </a:rPr>
                        <a:t>Rückstellungen erfassen</a:t>
                      </a:r>
                    </a:p>
                    <a:p>
                      <a:pPr>
                        <a:lnSpc>
                          <a:spcPts val="1400"/>
                        </a:lnSpc>
                        <a:spcAft>
                          <a:spcPts val="0"/>
                        </a:spcAft>
                      </a:pPr>
                      <a:r>
                        <a:rPr lang="de-CH" sz="1600" spc="40" dirty="0">
                          <a:effectLst/>
                          <a:latin typeface="Arial" panose="020B0604020202020204" pitchFamily="34" charset="0"/>
                          <a:ea typeface="Calibri" panose="020F0502020204030204" pitchFamily="34" charset="0"/>
                        </a:rPr>
                        <a:t>Meldung Klassenzahlen und Raumbedarf</a:t>
                      </a:r>
                    </a:p>
                  </a:txBody>
                  <a:tcPr marL="68562" marR="68562"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99"/>
                    </a:solidFill>
                  </a:tcPr>
                </a:tc>
                <a:tc>
                  <a:txBody>
                    <a:bodyPr/>
                    <a:lstStyle/>
                    <a:p>
                      <a:pPr>
                        <a:lnSpc>
                          <a:spcPts val="1400"/>
                        </a:lnSpc>
                        <a:spcAft>
                          <a:spcPts val="0"/>
                        </a:spcAft>
                      </a:pPr>
                      <a:r>
                        <a:rPr lang="de-CH" sz="1600" spc="40" dirty="0">
                          <a:effectLst/>
                          <a:latin typeface="Arial" panose="020B0604020202020204" pitchFamily="34" charset="0"/>
                          <a:ea typeface="Calibri" panose="020F0502020204030204" pitchFamily="34" charset="0"/>
                        </a:rPr>
                        <a:t>Schulleitungen</a:t>
                      </a:r>
                    </a:p>
                    <a:p>
                      <a:pPr>
                        <a:lnSpc>
                          <a:spcPts val="1400"/>
                        </a:lnSpc>
                        <a:spcAft>
                          <a:spcPts val="0"/>
                        </a:spcAft>
                      </a:pPr>
                      <a:r>
                        <a:rPr lang="de-CH" sz="1600" spc="40" dirty="0">
                          <a:effectLst/>
                          <a:latin typeface="Arial" panose="020B0604020202020204" pitchFamily="34" charset="0"/>
                          <a:ea typeface="Calibri" panose="020F0502020204030204" pitchFamily="34" charset="0"/>
                        </a:rPr>
                        <a:t>Schulamt</a:t>
                      </a:r>
                    </a:p>
                  </a:txBody>
                  <a:tcPr marL="68562" marR="68562"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extLst>
                  <a:ext uri="{0D108BD9-81ED-4DB2-BD59-A6C34878D82A}">
                    <a16:rowId xmlns:a16="http://schemas.microsoft.com/office/drawing/2014/main" val="45463484"/>
                  </a:ext>
                </a:extLst>
              </a:tr>
              <a:tr h="390270">
                <a:tc vMerge="1">
                  <a:txBody>
                    <a:bodyPr/>
                    <a:lstStyle/>
                    <a:p>
                      <a:endParaRPr lang="de-CH"/>
                    </a:p>
                  </a:txBody>
                  <a:tcPr/>
                </a:tc>
                <a:tc>
                  <a:txBody>
                    <a:bodyPr/>
                    <a:lstStyle/>
                    <a:p>
                      <a:pPr>
                        <a:lnSpc>
                          <a:spcPts val="1400"/>
                        </a:lnSpc>
                        <a:spcAft>
                          <a:spcPts val="0"/>
                        </a:spcAft>
                      </a:pPr>
                      <a:r>
                        <a:rPr lang="de-CH" sz="1600" spc="40" dirty="0">
                          <a:effectLst/>
                          <a:latin typeface="Arial" panose="020B0604020202020204" pitchFamily="34" charset="0"/>
                          <a:ea typeface="Calibri" panose="020F0502020204030204" pitchFamily="34" charset="0"/>
                        </a:rPr>
                        <a:t>Detail Zuteilung</a:t>
                      </a:r>
                    </a:p>
                  </a:txBody>
                  <a:tcPr marL="68562" marR="68562"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99"/>
                    </a:solidFill>
                  </a:tcPr>
                </a:tc>
                <a:tc>
                  <a:txBody>
                    <a:bodyPr/>
                    <a:lstStyle/>
                    <a:p>
                      <a:pPr>
                        <a:lnSpc>
                          <a:spcPts val="1400"/>
                        </a:lnSpc>
                        <a:spcAft>
                          <a:spcPts val="0"/>
                        </a:spcAft>
                      </a:pPr>
                      <a:r>
                        <a:rPr lang="de-CH" sz="1600" spc="40" dirty="0">
                          <a:effectLst/>
                          <a:latin typeface="Arial" panose="020B0604020202020204" pitchFamily="34" charset="0"/>
                          <a:ea typeface="Calibri" panose="020F0502020204030204" pitchFamily="34" charset="0"/>
                        </a:rPr>
                        <a:t>Schulleitungen</a:t>
                      </a:r>
                    </a:p>
                  </a:txBody>
                  <a:tcPr marL="68562" marR="68562"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extLst>
                  <a:ext uri="{0D108BD9-81ED-4DB2-BD59-A6C34878D82A}">
                    <a16:rowId xmlns:a16="http://schemas.microsoft.com/office/drawing/2014/main" val="1639448860"/>
                  </a:ext>
                </a:extLst>
              </a:tr>
              <a:tr h="783758">
                <a:tc vMerge="1">
                  <a:txBody>
                    <a:bodyPr/>
                    <a:lstStyle/>
                    <a:p>
                      <a:endParaRPr lang="de-CH"/>
                    </a:p>
                  </a:txBody>
                  <a:tcPr/>
                </a:tc>
                <a:tc>
                  <a:txBody>
                    <a:bodyPr/>
                    <a:lstStyle/>
                    <a:p>
                      <a:pPr>
                        <a:lnSpc>
                          <a:spcPts val="1400"/>
                        </a:lnSpc>
                        <a:spcAft>
                          <a:spcPts val="0"/>
                        </a:spcAft>
                      </a:pPr>
                      <a:r>
                        <a:rPr lang="de-CH" sz="1600" spc="40">
                          <a:effectLst/>
                          <a:latin typeface="Arial" panose="020B0604020202020204" pitchFamily="34" charset="0"/>
                          <a:ea typeface="Calibri" panose="020F0502020204030204" pitchFamily="34" charset="0"/>
                        </a:rPr>
                        <a:t>Definitive Klassen- und Pensenorganisation</a:t>
                      </a:r>
                    </a:p>
                  </a:txBody>
                  <a:tcPr marL="68562" marR="68562"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99"/>
                    </a:solidFill>
                  </a:tcPr>
                </a:tc>
                <a:tc>
                  <a:txBody>
                    <a:bodyPr/>
                    <a:lstStyle/>
                    <a:p>
                      <a:pPr>
                        <a:lnSpc>
                          <a:spcPts val="1400"/>
                        </a:lnSpc>
                        <a:spcAft>
                          <a:spcPts val="0"/>
                        </a:spcAft>
                      </a:pPr>
                      <a:r>
                        <a:rPr lang="de-CH" sz="1600" spc="40" dirty="0">
                          <a:effectLst/>
                          <a:latin typeface="Arial" panose="020B0604020202020204" pitchFamily="34" charset="0"/>
                          <a:ea typeface="Calibri" panose="020F0502020204030204" pitchFamily="34" charset="0"/>
                        </a:rPr>
                        <a:t>Inspektorat</a:t>
                      </a:r>
                    </a:p>
                    <a:p>
                      <a:pPr>
                        <a:lnSpc>
                          <a:spcPts val="1400"/>
                        </a:lnSpc>
                        <a:spcAft>
                          <a:spcPts val="0"/>
                        </a:spcAft>
                      </a:pPr>
                      <a:r>
                        <a:rPr lang="de-CH" sz="1600" spc="40" dirty="0">
                          <a:effectLst/>
                          <a:latin typeface="Arial" panose="020B0604020202020204" pitchFamily="34" charset="0"/>
                          <a:ea typeface="Calibri" panose="020F0502020204030204" pitchFamily="34" charset="0"/>
                        </a:rPr>
                        <a:t>Schulamt</a:t>
                      </a:r>
                    </a:p>
                  </a:txBody>
                  <a:tcPr marL="68562" marR="68562"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extLst>
                  <a:ext uri="{0D108BD9-81ED-4DB2-BD59-A6C34878D82A}">
                    <a16:rowId xmlns:a16="http://schemas.microsoft.com/office/drawing/2014/main" val="920206824"/>
                  </a:ext>
                </a:extLst>
              </a:tr>
              <a:tr h="754808">
                <a:tc>
                  <a:txBody>
                    <a:bodyPr/>
                    <a:lstStyle/>
                    <a:p>
                      <a:pPr>
                        <a:lnSpc>
                          <a:spcPts val="1400"/>
                        </a:lnSpc>
                        <a:spcAft>
                          <a:spcPts val="0"/>
                        </a:spcAft>
                      </a:pPr>
                      <a:r>
                        <a:rPr lang="de-DE" sz="1600" spc="40" dirty="0">
                          <a:effectLst/>
                          <a:latin typeface="Arial" panose="020B0604020202020204" pitchFamily="34" charset="0"/>
                          <a:ea typeface="Calibri" panose="020F0502020204030204" pitchFamily="34" charset="0"/>
                        </a:rPr>
                        <a:t>6</a:t>
                      </a:r>
                      <a:r>
                        <a:rPr lang="de-CH" sz="1600" spc="40" dirty="0">
                          <a:effectLst/>
                          <a:latin typeface="Arial" panose="020B0604020202020204" pitchFamily="34" charset="0"/>
                          <a:ea typeface="Calibri" panose="020F0502020204030204" pitchFamily="34" charset="0"/>
                        </a:rPr>
                        <a:t>.5.2026</a:t>
                      </a:r>
                    </a:p>
                  </a:txBody>
                  <a:tcPr marL="68562" marR="68562"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nSpc>
                          <a:spcPts val="1400"/>
                        </a:lnSpc>
                        <a:spcAft>
                          <a:spcPts val="0"/>
                        </a:spcAft>
                      </a:pPr>
                      <a:r>
                        <a:rPr lang="de-CH" sz="1600" spc="40" dirty="0">
                          <a:effectLst/>
                          <a:latin typeface="Arial" panose="020B0604020202020204" pitchFamily="34" charset="0"/>
                          <a:ea typeface="Calibri" panose="020F0502020204030204" pitchFamily="34" charset="0"/>
                        </a:rPr>
                        <a:t>Versand definitive Zuteilung</a:t>
                      </a:r>
                    </a:p>
                  </a:txBody>
                  <a:tcPr marL="68562" marR="68562"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99"/>
                    </a:solidFill>
                  </a:tcPr>
                </a:tc>
                <a:tc>
                  <a:txBody>
                    <a:bodyPr/>
                    <a:lstStyle/>
                    <a:p>
                      <a:pPr>
                        <a:lnSpc>
                          <a:spcPts val="1400"/>
                        </a:lnSpc>
                        <a:spcAft>
                          <a:spcPts val="0"/>
                        </a:spcAft>
                      </a:pPr>
                      <a:r>
                        <a:rPr lang="de-CH" sz="1600" spc="40" dirty="0">
                          <a:effectLst/>
                          <a:latin typeface="Arial" panose="020B0604020202020204" pitchFamily="34" charset="0"/>
                          <a:ea typeface="Calibri" panose="020F0502020204030204" pitchFamily="34" charset="0"/>
                        </a:rPr>
                        <a:t>Sekretariate</a:t>
                      </a:r>
                    </a:p>
                  </a:txBody>
                  <a:tcPr marL="68562" marR="68562"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extLst>
                  <a:ext uri="{0D108BD9-81ED-4DB2-BD59-A6C34878D82A}">
                    <a16:rowId xmlns:a16="http://schemas.microsoft.com/office/drawing/2014/main" val="941647186"/>
                  </a:ext>
                </a:extLst>
              </a:tr>
              <a:tr h="469611">
                <a:tc gridSpan="3">
                  <a:txBody>
                    <a:bodyPr/>
                    <a:lstStyle/>
                    <a:p>
                      <a:pPr>
                        <a:lnSpc>
                          <a:spcPts val="1400"/>
                        </a:lnSpc>
                        <a:spcAft>
                          <a:spcPts val="0"/>
                        </a:spcAft>
                      </a:pPr>
                      <a:endParaRPr lang="de-CH" sz="1600" spc="40" dirty="0">
                        <a:effectLst/>
                        <a:latin typeface="Arial" panose="020B0604020202020204" pitchFamily="34" charset="0"/>
                        <a:ea typeface="Calibri" panose="020F0502020204030204" pitchFamily="34" charset="0"/>
                      </a:endParaRPr>
                    </a:p>
                  </a:txBody>
                  <a:tcPr marL="68562" marR="6856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de-CH"/>
                    </a:p>
                  </a:txBody>
                  <a:tcPr/>
                </a:tc>
                <a:tc hMerge="1">
                  <a:txBody>
                    <a:bodyPr/>
                    <a:lstStyle/>
                    <a:p>
                      <a:endParaRPr lang="de-CH"/>
                    </a:p>
                  </a:txBody>
                  <a:tcPr/>
                </a:tc>
                <a:extLst>
                  <a:ext uri="{0D108BD9-81ED-4DB2-BD59-A6C34878D82A}">
                    <a16:rowId xmlns:a16="http://schemas.microsoft.com/office/drawing/2014/main" val="1878051910"/>
                  </a:ext>
                </a:extLst>
              </a:tr>
            </a:tbl>
          </a:graphicData>
        </a:graphic>
      </p:graphicFrame>
      <p:pic>
        <p:nvPicPr>
          <p:cNvPr id="7" name="Aufgezeichneter Sound">
            <a:hlinkClick r:id="" action="ppaction://media"/>
            <a:extLst>
              <a:ext uri="{FF2B5EF4-FFF2-40B4-BE49-F238E27FC236}">
                <a16:creationId xmlns:a16="http://schemas.microsoft.com/office/drawing/2014/main" id="{F345E11C-E7E0-4C24-A93E-30A7B1C6AB6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099800" y="5927725"/>
            <a:ext cx="487363" cy="487363"/>
          </a:xfrm>
          <a:prstGeom prst="rect">
            <a:avLst/>
          </a:prstGeom>
        </p:spPr>
      </p:pic>
    </p:spTree>
    <p:extLst>
      <p:ext uri="{BB962C8B-B14F-4D97-AF65-F5344CB8AC3E}">
        <p14:creationId xmlns:p14="http://schemas.microsoft.com/office/powerpoint/2010/main" val="19648801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354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a:extLst>
              <a:ext uri="{FF2B5EF4-FFF2-40B4-BE49-F238E27FC236}">
                <a16:creationId xmlns:a16="http://schemas.microsoft.com/office/drawing/2014/main" id="{D3488B0B-6D81-DC47-AAFF-259851334C75}"/>
              </a:ext>
            </a:extLst>
          </p:cNvPr>
          <p:cNvSpPr>
            <a:spLocks noChangeArrowheads="1"/>
          </p:cNvSpPr>
          <p:nvPr/>
        </p:nvSpPr>
        <p:spPr bwMode="auto">
          <a:xfrm>
            <a:off x="1021492" y="1364252"/>
            <a:ext cx="8350753" cy="4707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defTabSz="914126">
              <a:lnSpc>
                <a:spcPct val="150000"/>
              </a:lnSpc>
            </a:pPr>
            <a:r>
              <a:rPr lang="de-CH" altLang="de-DE" sz="2799" b="1" dirty="0">
                <a:solidFill>
                  <a:srgbClr val="000000"/>
                </a:solidFill>
              </a:rPr>
              <a:t>Welchen Kindergarten besucht mein Kind?</a:t>
            </a:r>
          </a:p>
          <a:p>
            <a:pPr defTabSz="914126">
              <a:lnSpc>
                <a:spcPct val="150000"/>
              </a:lnSpc>
            </a:pPr>
            <a:endParaRPr lang="de-CH" altLang="de-DE" sz="2799" b="1" dirty="0">
              <a:solidFill>
                <a:srgbClr val="000000"/>
              </a:solidFill>
            </a:endParaRPr>
          </a:p>
          <a:p>
            <a:pPr marL="1028391" lvl="1" indent="-285664" defTabSz="914126">
              <a:lnSpc>
                <a:spcPct val="150000"/>
              </a:lnSpc>
              <a:buFont typeface="Arial" panose="020B0604020202020204" pitchFamily="34" charset="0"/>
              <a:buChar char="•"/>
            </a:pPr>
            <a:r>
              <a:rPr lang="de-CH" altLang="de-DE" sz="2399" dirty="0">
                <a:solidFill>
                  <a:srgbClr val="000000"/>
                </a:solidFill>
              </a:rPr>
              <a:t>Wohnortnähe - Quartierkindergarten</a:t>
            </a:r>
          </a:p>
          <a:p>
            <a:pPr marL="1028391" lvl="1" indent="-285664" defTabSz="914126">
              <a:lnSpc>
                <a:spcPct val="150000"/>
              </a:lnSpc>
              <a:buFont typeface="Arial" panose="020B0604020202020204" pitchFamily="34" charset="0"/>
              <a:buChar char="•"/>
            </a:pPr>
            <a:r>
              <a:rPr lang="de-CH" altLang="de-DE" sz="2399" dirty="0">
                <a:solidFill>
                  <a:srgbClr val="000000"/>
                </a:solidFill>
              </a:rPr>
              <a:t>Zuteilungskriterien des Schulkreises</a:t>
            </a:r>
          </a:p>
          <a:p>
            <a:pPr marL="1028391" lvl="1" indent="-285664" defTabSz="914126">
              <a:lnSpc>
                <a:spcPct val="150000"/>
              </a:lnSpc>
              <a:buFont typeface="Arial" panose="020B0604020202020204" pitchFamily="34" charset="0"/>
              <a:buChar char="•"/>
            </a:pPr>
            <a:r>
              <a:rPr lang="de-CH" altLang="de-DE" sz="2399" dirty="0">
                <a:solidFill>
                  <a:srgbClr val="000000"/>
                </a:solidFill>
              </a:rPr>
              <a:t>Fremdbetreuung (ab 45%)</a:t>
            </a:r>
          </a:p>
          <a:p>
            <a:pPr marL="1028391" lvl="1" indent="-285664" defTabSz="914126">
              <a:lnSpc>
                <a:spcPct val="150000"/>
              </a:lnSpc>
              <a:buFont typeface="Arial" panose="020B0604020202020204" pitchFamily="34" charset="0"/>
              <a:buChar char="•"/>
            </a:pPr>
            <a:r>
              <a:rPr lang="de-CH" altLang="de-DE" sz="2399" dirty="0">
                <a:solidFill>
                  <a:srgbClr val="000000"/>
                </a:solidFill>
              </a:rPr>
              <a:t>Hol- und Bringdienst der Kitas</a:t>
            </a:r>
          </a:p>
          <a:p>
            <a:pPr marL="742727" lvl="1" indent="0" defTabSz="914126">
              <a:lnSpc>
                <a:spcPct val="200000"/>
              </a:lnSpc>
            </a:pPr>
            <a:endParaRPr lang="de-CH" altLang="de-DE" sz="2399" dirty="0">
              <a:solidFill>
                <a:srgbClr val="000000"/>
              </a:solidFill>
            </a:endParaRPr>
          </a:p>
          <a:p>
            <a:pPr defTabSz="914126"/>
            <a:endParaRPr lang="de-CH" altLang="de-DE" sz="2399" dirty="0">
              <a:solidFill>
                <a:srgbClr val="000000"/>
              </a:solidFill>
            </a:endParaRPr>
          </a:p>
        </p:txBody>
      </p:sp>
      <p:pic>
        <p:nvPicPr>
          <p:cNvPr id="6" name="Inhaltsplatzhalter 3">
            <a:extLst>
              <a:ext uri="{FF2B5EF4-FFF2-40B4-BE49-F238E27FC236}">
                <a16:creationId xmlns:a16="http://schemas.microsoft.com/office/drawing/2014/main" id="{4D9EEE11-7ADD-504A-80D5-A96FCF3D847C}"/>
              </a:ext>
            </a:extLst>
          </p:cNvPr>
          <p:cNvPicPr>
            <a:picLocks noChangeAspect="1"/>
          </p:cNvPicPr>
          <p:nvPr/>
        </p:nvPicPr>
        <p:blipFill>
          <a:blip r:embed="rId5"/>
          <a:stretch>
            <a:fillRect/>
          </a:stretch>
        </p:blipFill>
        <p:spPr bwMode="gray">
          <a:xfrm>
            <a:off x="1058227" y="5479604"/>
            <a:ext cx="2590800" cy="914961"/>
          </a:xfrm>
          <a:prstGeom prst="rect">
            <a:avLst/>
          </a:prstGeom>
        </p:spPr>
      </p:pic>
      <p:pic>
        <p:nvPicPr>
          <p:cNvPr id="4" name="Aufgezeichneter Sound">
            <a:hlinkClick r:id="" action="ppaction://media"/>
            <a:extLst>
              <a:ext uri="{FF2B5EF4-FFF2-40B4-BE49-F238E27FC236}">
                <a16:creationId xmlns:a16="http://schemas.microsoft.com/office/drawing/2014/main" id="{4FB9980B-46D6-46D3-BB59-1B6CA40E11E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890091" y="5828013"/>
            <a:ext cx="487363" cy="487363"/>
          </a:xfrm>
          <a:prstGeom prst="rect">
            <a:avLst/>
          </a:prstGeom>
        </p:spPr>
      </p:pic>
    </p:spTree>
    <p:extLst>
      <p:ext uri="{BB962C8B-B14F-4D97-AF65-F5344CB8AC3E}">
        <p14:creationId xmlns:p14="http://schemas.microsoft.com/office/powerpoint/2010/main" val="35953507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693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remove"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ufgezeichneter Sound">
            <a:hlinkClick r:id="" action="ppaction://media"/>
            <a:extLst>
              <a:ext uri="{FF2B5EF4-FFF2-40B4-BE49-F238E27FC236}">
                <a16:creationId xmlns:a16="http://schemas.microsoft.com/office/drawing/2014/main" id="{A573C726-D98B-4FCA-B5C6-345B55C2B42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85525" y="6046590"/>
            <a:ext cx="487363" cy="487363"/>
          </a:xfrm>
          <a:prstGeom prst="rect">
            <a:avLst/>
          </a:prstGeom>
        </p:spPr>
      </p:pic>
      <p:graphicFrame>
        <p:nvGraphicFramePr>
          <p:cNvPr id="6" name="Diagramm 5">
            <a:extLst>
              <a:ext uri="{FF2B5EF4-FFF2-40B4-BE49-F238E27FC236}">
                <a16:creationId xmlns:a16="http://schemas.microsoft.com/office/drawing/2014/main" id="{799D33C9-F231-E41D-24D6-54445F3B0CD6}"/>
              </a:ext>
            </a:extLst>
          </p:cNvPr>
          <p:cNvGraphicFramePr/>
          <p:nvPr>
            <p:extLst>
              <p:ext uri="{D42A27DB-BD31-4B8C-83A1-F6EECF244321}">
                <p14:modId xmlns:p14="http://schemas.microsoft.com/office/powerpoint/2010/main" val="189282816"/>
              </p:ext>
            </p:extLst>
          </p:nvPr>
        </p:nvGraphicFramePr>
        <p:xfrm>
          <a:off x="1258464" y="2227114"/>
          <a:ext cx="9071610" cy="161925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7" name="Textfeld 6">
            <a:extLst>
              <a:ext uri="{FF2B5EF4-FFF2-40B4-BE49-F238E27FC236}">
                <a16:creationId xmlns:a16="http://schemas.microsoft.com/office/drawing/2014/main" id="{43D298E0-C7C4-7DAC-6D32-8834E4BEB6E1}"/>
              </a:ext>
            </a:extLst>
          </p:cNvPr>
          <p:cNvSpPr txBox="1"/>
          <p:nvPr/>
        </p:nvSpPr>
        <p:spPr>
          <a:xfrm>
            <a:off x="1258464" y="1228725"/>
            <a:ext cx="8570171" cy="523220"/>
          </a:xfrm>
          <a:prstGeom prst="rect">
            <a:avLst/>
          </a:prstGeom>
          <a:noFill/>
        </p:spPr>
        <p:txBody>
          <a:bodyPr wrap="square" rtlCol="0">
            <a:spAutoFit/>
          </a:bodyPr>
          <a:lstStyle/>
          <a:p>
            <a:r>
              <a:rPr lang="de-DE" sz="2800" b="1" dirty="0">
                <a:latin typeface="Arial" panose="020B0604020202020204" pitchFamily="34" charset="0"/>
                <a:cs typeface="Arial" panose="020B0604020202020204" pitchFamily="34" charset="0"/>
              </a:rPr>
              <a:t>Kantonale und städtische Vorgaben</a:t>
            </a:r>
            <a:endParaRPr lang="de-CH"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32008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273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remove"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feld 6">
            <a:extLst>
              <a:ext uri="{FF2B5EF4-FFF2-40B4-BE49-F238E27FC236}">
                <a16:creationId xmlns:a16="http://schemas.microsoft.com/office/drawing/2014/main" id="{34617351-DFD6-498E-9559-E623E037EF7C}"/>
              </a:ext>
            </a:extLst>
          </p:cNvPr>
          <p:cNvSpPr txBox="1"/>
          <p:nvPr/>
        </p:nvSpPr>
        <p:spPr>
          <a:xfrm>
            <a:off x="1043756" y="525015"/>
            <a:ext cx="9544049" cy="6210162"/>
          </a:xfrm>
          <a:prstGeom prst="rect">
            <a:avLst/>
          </a:prstGeom>
          <a:noFill/>
        </p:spPr>
        <p:txBody>
          <a:bodyPr wrap="square">
            <a:spAutoFit/>
          </a:bodyPr>
          <a:lstStyle/>
          <a:p>
            <a:pPr>
              <a:lnSpc>
                <a:spcPct val="150000"/>
              </a:lnSpc>
            </a:pPr>
            <a:r>
              <a:rPr lang="de-CH" sz="2800" b="1" dirty="0">
                <a:latin typeface="Arial" panose="020B0604020202020204" pitchFamily="34" charset="0"/>
                <a:cs typeface="Arial" panose="020B0604020202020204" pitchFamily="34" charset="0"/>
              </a:rPr>
              <a:t>Mögliche Pensen</a:t>
            </a:r>
          </a:p>
          <a:p>
            <a:pPr>
              <a:lnSpc>
                <a:spcPct val="150000"/>
              </a:lnSpc>
            </a:pPr>
            <a:endParaRPr lang="de-CH" sz="2400" dirty="0">
              <a:latin typeface="Arial" panose="020B0604020202020204" pitchFamily="34" charset="0"/>
              <a:cs typeface="Arial" panose="020B0604020202020204" pitchFamily="34" charset="0"/>
            </a:endParaRPr>
          </a:p>
          <a:p>
            <a:pPr>
              <a:lnSpc>
                <a:spcPct val="150000"/>
              </a:lnSpc>
            </a:pPr>
            <a:r>
              <a:rPr lang="de-CH" sz="2400" b="1" dirty="0">
                <a:latin typeface="Arial" panose="020B0604020202020204" pitchFamily="34" charset="0"/>
                <a:cs typeface="Arial" panose="020B0604020202020204" pitchFamily="34" charset="0"/>
              </a:rPr>
              <a:t>Vollpensum</a:t>
            </a:r>
          </a:p>
          <a:p>
            <a:pPr>
              <a:lnSpc>
                <a:spcPct val="150000"/>
              </a:lnSpc>
            </a:pPr>
            <a:r>
              <a:rPr lang="de-CH" sz="2400" dirty="0">
                <a:latin typeface="Arial" panose="020B0604020202020204" pitchFamily="34" charset="0"/>
                <a:cs typeface="Arial" panose="020B0604020202020204" pitchFamily="34" charset="0"/>
              </a:rPr>
              <a:t>Ihr Kind kommt Montag bis Freitag von 08:20 – 11:50 Uhr in 	den Kindergarten. </a:t>
            </a:r>
          </a:p>
          <a:p>
            <a:pPr>
              <a:lnSpc>
                <a:spcPct val="150000"/>
              </a:lnSpc>
            </a:pPr>
            <a:r>
              <a:rPr lang="de-CH" sz="2400" dirty="0">
                <a:latin typeface="Arial" panose="020B0604020202020204" pitchFamily="34" charset="0"/>
                <a:cs typeface="Arial" panose="020B0604020202020204" pitchFamily="34" charset="0"/>
              </a:rPr>
              <a:t>Dazu kommt der Montagnachmittag.</a:t>
            </a:r>
          </a:p>
          <a:p>
            <a:pPr>
              <a:lnSpc>
                <a:spcPct val="150000"/>
              </a:lnSpc>
            </a:pPr>
            <a:endParaRPr lang="de-CH" sz="2400" dirty="0">
              <a:latin typeface="Arial" panose="020B0604020202020204" pitchFamily="34" charset="0"/>
              <a:cs typeface="Arial" panose="020B0604020202020204" pitchFamily="34" charset="0"/>
            </a:endParaRPr>
          </a:p>
          <a:p>
            <a:pPr>
              <a:lnSpc>
                <a:spcPct val="150000"/>
              </a:lnSpc>
            </a:pPr>
            <a:r>
              <a:rPr lang="de-CH" sz="2400" b="1" dirty="0">
                <a:latin typeface="Arial" panose="020B0604020202020204" pitchFamily="34" charset="0"/>
                <a:cs typeface="Arial" panose="020B0604020202020204" pitchFamily="34" charset="0"/>
              </a:rPr>
              <a:t>Reduziertes Pensum</a:t>
            </a:r>
          </a:p>
          <a:p>
            <a:pPr>
              <a:lnSpc>
                <a:spcPct val="150000"/>
              </a:lnSpc>
            </a:pPr>
            <a:r>
              <a:rPr lang="de-CH" sz="2400" dirty="0">
                <a:latin typeface="Arial" panose="020B0604020202020204" pitchFamily="34" charset="0"/>
                <a:cs typeface="Arial" panose="020B0604020202020204" pitchFamily="34" charset="0"/>
              </a:rPr>
              <a:t>Der Mittwoch ist kindergartenfrei.</a:t>
            </a:r>
          </a:p>
          <a:p>
            <a:pPr>
              <a:lnSpc>
                <a:spcPct val="150000"/>
              </a:lnSpc>
            </a:pPr>
            <a:r>
              <a:rPr lang="de-CH" sz="2400" dirty="0">
                <a:latin typeface="Arial" panose="020B0604020202020204" pitchFamily="34" charset="0"/>
                <a:cs typeface="Arial" panose="020B0604020202020204" pitchFamily="34" charset="0"/>
              </a:rPr>
              <a:t>Ihr Kind kommt Montag, Dienstag, Donnerstag, Freitag von 08.20 – 11.50 Uhr in den Kindergarten. Dazu kommt der Montagnachmittag.</a:t>
            </a:r>
          </a:p>
        </p:txBody>
      </p:sp>
      <p:pic>
        <p:nvPicPr>
          <p:cNvPr id="2" name="Aufgezeichneter Sound">
            <a:hlinkClick r:id="" action="ppaction://media"/>
            <a:extLst>
              <a:ext uri="{FF2B5EF4-FFF2-40B4-BE49-F238E27FC236}">
                <a16:creationId xmlns:a16="http://schemas.microsoft.com/office/drawing/2014/main" id="{69818570-2425-456D-8B0A-4DD2818A9B9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7294" y="5918200"/>
            <a:ext cx="487363" cy="487363"/>
          </a:xfrm>
          <a:prstGeom prst="rect">
            <a:avLst/>
          </a:prstGeom>
        </p:spPr>
      </p:pic>
    </p:spTree>
    <p:extLst>
      <p:ext uri="{BB962C8B-B14F-4D97-AF65-F5344CB8AC3E}">
        <p14:creationId xmlns:p14="http://schemas.microsoft.com/office/powerpoint/2010/main" val="1737695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250"/>
                                  </p:stCondLst>
                                  <p:childTnLst>
                                    <p:cmd type="call" cmd="playFrom(0.0)">
                                      <p:cBhvr>
                                        <p:cTn id="6" dur="4928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remove"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a:extLst>
              <a:ext uri="{FF2B5EF4-FFF2-40B4-BE49-F238E27FC236}">
                <a16:creationId xmlns:a16="http://schemas.microsoft.com/office/drawing/2014/main" id="{66BB7D2B-6DE9-4606-8F3F-30682EE3A6C9}"/>
              </a:ext>
            </a:extLst>
          </p:cNvPr>
          <p:cNvSpPr/>
          <p:nvPr/>
        </p:nvSpPr>
        <p:spPr>
          <a:xfrm>
            <a:off x="1058227" y="1280233"/>
            <a:ext cx="7680960" cy="4435189"/>
          </a:xfrm>
          <a:prstGeom prst="rect">
            <a:avLst/>
          </a:prstGeom>
        </p:spPr>
        <p:txBody>
          <a:bodyPr wrap="square">
            <a:spAutoFit/>
          </a:bodyPr>
          <a:lstStyle/>
          <a:p>
            <a:pPr>
              <a:lnSpc>
                <a:spcPct val="150000"/>
              </a:lnSpc>
            </a:pPr>
            <a:r>
              <a:rPr lang="de-CH" sz="2800" b="1" dirty="0">
                <a:latin typeface="Arial" panose="020B0604020202020204" pitchFamily="34" charset="0"/>
                <a:cs typeface="Arial" panose="020B0604020202020204" pitchFamily="34" charset="0"/>
              </a:rPr>
              <a:t>Ihr Kind </a:t>
            </a:r>
          </a:p>
          <a:p>
            <a:pPr>
              <a:lnSpc>
                <a:spcPct val="150000"/>
              </a:lnSpc>
            </a:pPr>
            <a:br>
              <a:rPr lang="de-CH" sz="2400" b="1" dirty="0">
                <a:latin typeface="Arial" panose="020B0604020202020204" pitchFamily="34" charset="0"/>
                <a:cs typeface="Arial" panose="020B0604020202020204" pitchFamily="34" charset="0"/>
              </a:rPr>
            </a:br>
            <a:r>
              <a:rPr lang="de-CH" sz="2400" b="1" dirty="0">
                <a:latin typeface="Arial" panose="020B0604020202020204" pitchFamily="34" charset="0"/>
                <a:cs typeface="Arial" panose="020B0604020202020204" pitchFamily="34" charset="0"/>
              </a:rPr>
              <a:t>Informationen aus erster Hand</a:t>
            </a:r>
          </a:p>
          <a:p>
            <a:pPr>
              <a:lnSpc>
                <a:spcPct val="150000"/>
              </a:lnSpc>
            </a:pPr>
            <a:r>
              <a:rPr lang="de-CH" sz="2400" b="1" dirty="0">
                <a:latin typeface="Arial" panose="020B0604020202020204" pitchFamily="34" charset="0"/>
                <a:cs typeface="Arial" panose="020B0604020202020204" pitchFamily="34" charset="0"/>
                <a:sym typeface="Wingdings" panose="05000000000000000000" pitchFamily="2" charset="2"/>
              </a:rPr>
              <a:t> Diese finden Sie in der </a:t>
            </a:r>
            <a:r>
              <a:rPr lang="de-CH" sz="2400" b="1">
                <a:latin typeface="Arial" panose="020B0604020202020204" pitchFamily="34" charset="0"/>
                <a:cs typeface="Arial" panose="020B0604020202020204" pitchFamily="34" charset="0"/>
                <a:sym typeface="Wingdings" panose="05000000000000000000" pitchFamily="2" charset="2"/>
              </a:rPr>
              <a:t>Präsentation Teil 2</a:t>
            </a:r>
            <a:br>
              <a:rPr lang="de-CH" sz="2400" dirty="0">
                <a:latin typeface="Arial" panose="020B0604020202020204" pitchFamily="34" charset="0"/>
                <a:cs typeface="Arial" panose="020B0604020202020204" pitchFamily="34" charset="0"/>
              </a:rPr>
            </a:br>
            <a:r>
              <a:rPr lang="de-CH" sz="2400" dirty="0">
                <a:latin typeface="Arial" panose="020B0604020202020204" pitchFamily="34" charset="0"/>
                <a:cs typeface="Arial" panose="020B0604020202020204" pitchFamily="34" charset="0"/>
                <a:sym typeface="Wingdings" panose="05000000000000000000" pitchFamily="2" charset="2"/>
              </a:rPr>
              <a:t></a:t>
            </a:r>
            <a:r>
              <a:rPr lang="de-CH" sz="2400" dirty="0">
                <a:latin typeface="Arial" panose="020B0604020202020204" pitchFamily="34" charset="0"/>
                <a:cs typeface="Arial" panose="020B0604020202020204" pitchFamily="34" charset="0"/>
              </a:rPr>
              <a:t> </a:t>
            </a:r>
            <a:r>
              <a:rPr lang="de-CH" sz="2400" spc="-1" dirty="0">
                <a:solidFill>
                  <a:srgbClr val="000000"/>
                </a:solidFill>
                <a:latin typeface="Arial" panose="020B0604020202020204" pitchFamily="34" charset="0"/>
                <a:ea typeface="ＭＳ Ｐゴシック"/>
                <a:cs typeface="Arial" panose="020B0604020202020204" pitchFamily="34" charset="0"/>
              </a:rPr>
              <a:t>Einblick in den Kindergarten</a:t>
            </a:r>
            <a:br>
              <a:rPr lang="de-CH" sz="2400" spc="-1" dirty="0">
                <a:latin typeface="Arial" panose="020B0604020202020204" pitchFamily="34" charset="0"/>
                <a:cs typeface="Arial" panose="020B0604020202020204" pitchFamily="34" charset="0"/>
              </a:rPr>
            </a:br>
            <a:r>
              <a:rPr lang="de-CH" sz="2400" dirty="0">
                <a:latin typeface="Arial" panose="020B0604020202020204" pitchFamily="34" charset="0"/>
                <a:cs typeface="Arial" panose="020B0604020202020204" pitchFamily="34" charset="0"/>
                <a:sym typeface="Wingdings" panose="05000000000000000000" pitchFamily="2" charset="2"/>
              </a:rPr>
              <a:t></a:t>
            </a:r>
            <a:r>
              <a:rPr lang="de-CH" sz="2400" spc="-1" dirty="0">
                <a:latin typeface="Arial" panose="020B0604020202020204" pitchFamily="34" charset="0"/>
                <a:cs typeface="Arial" panose="020B0604020202020204" pitchFamily="34" charset="0"/>
              </a:rPr>
              <a:t> </a:t>
            </a:r>
            <a:r>
              <a:rPr lang="de-CH" sz="2400" spc="-1" dirty="0">
                <a:solidFill>
                  <a:srgbClr val="000000"/>
                </a:solidFill>
                <a:latin typeface="Arial" panose="020B0604020202020204" pitchFamily="34" charset="0"/>
                <a:ea typeface="ＭＳ Ｐゴシック"/>
                <a:cs typeface="Arial" panose="020B0604020202020204" pitchFamily="34" charset="0"/>
              </a:rPr>
              <a:t>Empfehlungen der Kindergarten-Lehrpersonen</a:t>
            </a:r>
            <a:br>
              <a:rPr lang="de-CH" sz="2400" spc="-1" dirty="0">
                <a:latin typeface="Arial" panose="020B0604020202020204" pitchFamily="34" charset="0"/>
                <a:cs typeface="Arial" panose="020B0604020202020204" pitchFamily="34" charset="0"/>
              </a:rPr>
            </a:br>
            <a:r>
              <a:rPr lang="de-CH" sz="2400" dirty="0">
                <a:latin typeface="Arial" panose="020B0604020202020204" pitchFamily="34" charset="0"/>
                <a:cs typeface="Arial" panose="020B0604020202020204" pitchFamily="34" charset="0"/>
                <a:sym typeface="Wingdings" panose="05000000000000000000" pitchFamily="2" charset="2"/>
              </a:rPr>
              <a:t></a:t>
            </a:r>
            <a:r>
              <a:rPr lang="de-CH" sz="2400" spc="-1" dirty="0">
                <a:latin typeface="Arial" panose="020B0604020202020204" pitchFamily="34" charset="0"/>
                <a:cs typeface="Arial" panose="020B0604020202020204" pitchFamily="34" charset="0"/>
              </a:rPr>
              <a:t> </a:t>
            </a:r>
            <a:r>
              <a:rPr lang="de-CH" sz="2400" spc="-1" dirty="0" err="1">
                <a:solidFill>
                  <a:srgbClr val="000000"/>
                </a:solidFill>
                <a:latin typeface="Arial" panose="020B0604020202020204" pitchFamily="34" charset="0"/>
                <a:ea typeface="ＭＳ Ｐゴシック"/>
                <a:cs typeface="Arial" panose="020B0604020202020204" pitchFamily="34" charset="0"/>
              </a:rPr>
              <a:t>Pensenreduktion</a:t>
            </a:r>
            <a:r>
              <a:rPr lang="de-CH" sz="2400" spc="-1" dirty="0">
                <a:solidFill>
                  <a:srgbClr val="000000"/>
                </a:solidFill>
                <a:latin typeface="Arial" panose="020B0604020202020204" pitchFamily="34" charset="0"/>
                <a:ea typeface="ＭＳ Ｐゴシック"/>
                <a:cs typeface="Arial" panose="020B0604020202020204" pitchFamily="34" charset="0"/>
              </a:rPr>
              <a:t>, Rückstellung</a:t>
            </a:r>
            <a:br>
              <a:rPr lang="de-CH" spc="-1" dirty="0">
                <a:latin typeface="Arial"/>
              </a:rPr>
            </a:br>
            <a:endParaRPr lang="de-CH" dirty="0"/>
          </a:p>
        </p:txBody>
      </p:sp>
      <p:pic>
        <p:nvPicPr>
          <p:cNvPr id="5" name="Inhaltsplatzhalter 3">
            <a:extLst>
              <a:ext uri="{FF2B5EF4-FFF2-40B4-BE49-F238E27FC236}">
                <a16:creationId xmlns:a16="http://schemas.microsoft.com/office/drawing/2014/main" id="{E5F9D709-4BE7-FA44-8B32-ED18C9A275FF}"/>
              </a:ext>
            </a:extLst>
          </p:cNvPr>
          <p:cNvPicPr>
            <a:picLocks noChangeAspect="1"/>
          </p:cNvPicPr>
          <p:nvPr/>
        </p:nvPicPr>
        <p:blipFill>
          <a:blip r:embed="rId5"/>
          <a:stretch>
            <a:fillRect/>
          </a:stretch>
        </p:blipFill>
        <p:spPr bwMode="gray">
          <a:xfrm>
            <a:off x="1058227" y="5479604"/>
            <a:ext cx="2590800" cy="914961"/>
          </a:xfrm>
          <a:prstGeom prst="rect">
            <a:avLst/>
          </a:prstGeom>
        </p:spPr>
      </p:pic>
      <p:pic>
        <p:nvPicPr>
          <p:cNvPr id="3" name="Aufgezeichneter Sound">
            <a:hlinkClick r:id="" action="ppaction://media"/>
            <a:extLst>
              <a:ext uri="{FF2B5EF4-FFF2-40B4-BE49-F238E27FC236}">
                <a16:creationId xmlns:a16="http://schemas.microsoft.com/office/drawing/2014/main" id="{30314C6A-1DF2-4606-8FB6-3D2D4532C3A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33773" y="5937084"/>
            <a:ext cx="487363" cy="487363"/>
          </a:xfrm>
          <a:prstGeom prst="rect">
            <a:avLst/>
          </a:prstGeom>
        </p:spPr>
      </p:pic>
    </p:spTree>
    <p:extLst>
      <p:ext uri="{BB962C8B-B14F-4D97-AF65-F5344CB8AC3E}">
        <p14:creationId xmlns:p14="http://schemas.microsoft.com/office/powerpoint/2010/main" val="9367894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147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remove"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hteck 3"/>
          <p:cNvSpPr/>
          <p:nvPr/>
        </p:nvSpPr>
        <p:spPr>
          <a:xfrm>
            <a:off x="814388" y="532264"/>
            <a:ext cx="10117003" cy="6001643"/>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de-CH" altLang="de-DE" sz="2800" b="1"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Tagesbetreuung  Pestalozzi/Munzinger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CH" altLang="de-DE" sz="2400" b="1" i="0"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a:t>
            </a:r>
          </a:p>
          <a:p>
            <a:pPr marL="0" marR="0" lvl="0" indent="0" defTabSz="914400" rtl="0" eaLnBrk="1" fontAlgn="auto" latinLnBrk="0" hangingPunct="1">
              <a:lnSpc>
                <a:spcPct val="100000"/>
              </a:lnSpc>
              <a:spcBef>
                <a:spcPts val="0"/>
              </a:spcBef>
              <a:spcAft>
                <a:spcPts val="0"/>
              </a:spcAft>
              <a:buClrTx/>
              <a:buSzTx/>
              <a:buFontTx/>
              <a:buNone/>
              <a:tabLst/>
              <a:defRPr/>
            </a:pPr>
            <a:r>
              <a:rPr kumimoji="0" lang="de-CH" altLang="de-DE" sz="2400" b="1" i="0"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Anmeldezahlen im laufenden Schuljahr </a:t>
            </a:r>
          </a:p>
          <a:p>
            <a:pPr marL="0" marR="0" lvl="0" indent="0" defTabSz="914400" rtl="0" eaLnBrk="1" fontAlgn="auto" latinLnBrk="0" hangingPunct="1">
              <a:lnSpc>
                <a:spcPct val="100000"/>
              </a:lnSpc>
              <a:spcBef>
                <a:spcPts val="0"/>
              </a:spcBef>
              <a:spcAft>
                <a:spcPts val="0"/>
              </a:spcAft>
              <a:buClrTx/>
              <a:buSzTx/>
              <a:buFontTx/>
              <a:buNone/>
              <a:tabLst/>
              <a:defRPr/>
            </a:pPr>
            <a:r>
              <a:rPr kumimoji="0" lang="de-CH" altLang="de-DE" sz="2400" b="0" i="0" u="none" strike="noStrike" kern="1200" cap="none" spc="0" normalizeH="0" baseline="0" noProof="0">
                <a:ln>
                  <a:noFill/>
                </a:ln>
                <a:solidFill>
                  <a:srgbClr val="000000"/>
                </a:solidFill>
                <a:effectLst/>
                <a:uLnTx/>
                <a:uFillTx/>
                <a:latin typeface="Arial" panose="020B0604020202020204" pitchFamily="34" charset="0"/>
                <a:cs typeface="Arial" panose="020B0604020202020204" pitchFamily="34" charset="0"/>
              </a:rPr>
              <a:t>350 </a:t>
            </a:r>
            <a:r>
              <a:rPr kumimoji="0" lang="de-CH" altLang="de-DE" sz="24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Kinder</a:t>
            </a:r>
          </a:p>
          <a:p>
            <a:pPr marL="0" marR="0" lvl="0" indent="0" defTabSz="914400" rtl="0" eaLnBrk="1" fontAlgn="auto" latinLnBrk="0" hangingPunct="1">
              <a:lnSpc>
                <a:spcPct val="100000"/>
              </a:lnSpc>
              <a:spcBef>
                <a:spcPts val="0"/>
              </a:spcBef>
              <a:spcAft>
                <a:spcPts val="0"/>
              </a:spcAft>
              <a:buClrTx/>
              <a:buSzTx/>
              <a:buFontTx/>
              <a:buNone/>
              <a:tabLst/>
              <a:defRPr/>
            </a:pPr>
            <a:r>
              <a:rPr kumimoji="0" lang="de-CH" altLang="de-DE" sz="24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davon 50 Kindergartenkinder</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de-CH" altLang="de-DE" sz="2400" b="1" i="0"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de-CH" altLang="de-DE" sz="2400" b="1" i="0"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Organisation</a:t>
            </a:r>
          </a:p>
          <a:p>
            <a:pPr marL="0" marR="0" lvl="0" indent="0" defTabSz="914400" rtl="0" eaLnBrk="1" fontAlgn="auto" latinLnBrk="0" hangingPunct="1">
              <a:lnSpc>
                <a:spcPct val="100000"/>
              </a:lnSpc>
              <a:spcBef>
                <a:spcPts val="0"/>
              </a:spcBef>
              <a:spcAft>
                <a:spcPts val="0"/>
              </a:spcAft>
              <a:buClrTx/>
              <a:buSzTx/>
              <a:buFontTx/>
              <a:buNone/>
              <a:tabLst/>
              <a:defRPr/>
            </a:pPr>
            <a:r>
              <a:rPr kumimoji="0" lang="de-CH" altLang="de-DE" sz="24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5 Standorte</a:t>
            </a:r>
          </a:p>
          <a:p>
            <a:pPr marL="0" marR="0" lvl="0" indent="0" defTabSz="914400" rtl="0" eaLnBrk="1" fontAlgn="auto" latinLnBrk="0" hangingPunct="1">
              <a:lnSpc>
                <a:spcPct val="100000"/>
              </a:lnSpc>
              <a:spcBef>
                <a:spcPts val="0"/>
              </a:spcBef>
              <a:spcAft>
                <a:spcPts val="0"/>
              </a:spcAft>
              <a:buClrTx/>
              <a:buSzTx/>
              <a:buFontTx/>
              <a:buNone/>
              <a:tabLst/>
              <a:defRPr/>
            </a:pPr>
            <a:r>
              <a:rPr kumimoji="0" lang="de-CH" altLang="de-DE" sz="24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Montag, Dienstag und Donnerstag </a:t>
            </a:r>
          </a:p>
          <a:p>
            <a:pPr marL="0" marR="0" lvl="0" indent="0" defTabSz="914400" rtl="0" eaLnBrk="1" fontAlgn="auto" latinLnBrk="0" hangingPunct="1">
              <a:lnSpc>
                <a:spcPct val="100000"/>
              </a:lnSpc>
              <a:spcBef>
                <a:spcPts val="0"/>
              </a:spcBef>
              <a:spcAft>
                <a:spcPts val="0"/>
              </a:spcAft>
              <a:buClrTx/>
              <a:buSzTx/>
              <a:buFontTx/>
              <a:buNone/>
              <a:tabLst/>
              <a:defRPr/>
            </a:pPr>
            <a:r>
              <a:rPr kumimoji="0" lang="de-CH" altLang="de-DE" sz="24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Betreuung der Kindergartenkinder im Standort Weissenstein; Weissensteinstrasse 47, 3007 Bern</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de-CH" altLang="de-DE" sz="24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de-CH" altLang="de-DE" sz="24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Mittwoch und Freitag </a:t>
            </a:r>
          </a:p>
          <a:p>
            <a:pPr>
              <a:defRPr/>
            </a:pPr>
            <a:r>
              <a:rPr kumimoji="0" lang="de-CH" altLang="de-DE" sz="24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Betreuung der Kindergartenkinder im Standort Pestalozzi </a:t>
            </a:r>
            <a:r>
              <a:rPr lang="de-CH" altLang="de-DE" sz="2400" dirty="0">
                <a:solidFill>
                  <a:srgbClr val="000000"/>
                </a:solidFill>
                <a:latin typeface="Arial" panose="020B0604020202020204" pitchFamily="34" charset="0"/>
                <a:cs typeface="Arial" panose="020B0604020202020204" pitchFamily="34" charset="0"/>
              </a:rPr>
              <a:t>1; im Schulhaus 1. UG; </a:t>
            </a:r>
            <a:r>
              <a:rPr kumimoji="0" lang="de-CH" altLang="de-DE" sz="24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Weissensteinstrasse 41, 3007 Bern</a:t>
            </a:r>
            <a:endParaRPr kumimoji="0" lang="de-CH" altLang="de-DE" sz="2400" b="0" i="0" u="sng"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CH" altLang="de-DE" sz="2000" b="0" i="0" u="none" strike="noStrike" kern="1200" cap="none" spc="0" normalizeH="0" baseline="0" noProof="0" dirty="0">
              <a:ln>
                <a:noFill/>
              </a:ln>
              <a:solidFill>
                <a:srgbClr val="000000"/>
              </a:solidFill>
              <a:effectLst/>
              <a:uLnTx/>
              <a:uFillTx/>
              <a:latin typeface="TheSans Swisscom"/>
              <a:ea typeface="+mn-ea"/>
              <a:cs typeface="+mn-cs"/>
            </a:endParaRPr>
          </a:p>
        </p:txBody>
      </p:sp>
      <p:pic>
        <p:nvPicPr>
          <p:cNvPr id="9" name="Aufgezeichneter Sound">
            <a:hlinkClick r:id="" action="ppaction://media"/>
            <a:extLst>
              <a:ext uri="{FF2B5EF4-FFF2-40B4-BE49-F238E27FC236}">
                <a16:creationId xmlns:a16="http://schemas.microsoft.com/office/drawing/2014/main" id="{CBF9B3D5-7A6A-E01D-2F68-7FD424D7E97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072812" y="5626769"/>
            <a:ext cx="609600" cy="609600"/>
          </a:xfrm>
          <a:prstGeom prst="rect">
            <a:avLst/>
          </a:prstGeom>
        </p:spPr>
      </p:pic>
    </p:spTree>
    <p:extLst>
      <p:ext uri="{BB962C8B-B14F-4D97-AF65-F5344CB8AC3E}">
        <p14:creationId xmlns:p14="http://schemas.microsoft.com/office/powerpoint/2010/main" val="1700408075"/>
      </p:ext>
    </p:extLst>
  </p:cSld>
  <p:clrMapOvr>
    <a:masterClrMapping/>
  </p:clrMapOvr>
  <mc:AlternateContent xmlns:mc="http://schemas.openxmlformats.org/markup-compatibility/2006" xmlns:p14="http://schemas.microsoft.com/office/powerpoint/2010/main">
    <mc:Choice Requires="p14">
      <p:transition spd="med" p14:dur="700" advTm="5348">
        <p:fade/>
      </p:transition>
    </mc:Choice>
    <mc:Fallback xmlns="">
      <p:transition spd="med" advTm="534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7062"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fik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03505" y="2991718"/>
            <a:ext cx="2366792" cy="1453019"/>
          </a:xfrm>
          <a:prstGeom prst="rect">
            <a:avLst/>
          </a:prstGeom>
        </p:spPr>
      </p:pic>
      <p:pic>
        <p:nvPicPr>
          <p:cNvPr id="14" name="Grafik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703505" y="4672208"/>
            <a:ext cx="2366792" cy="1453019"/>
          </a:xfrm>
          <a:prstGeom prst="rect">
            <a:avLst/>
          </a:prstGeom>
        </p:spPr>
      </p:pic>
      <p:pic>
        <p:nvPicPr>
          <p:cNvPr id="16" name="Grafik 1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703505" y="1348806"/>
            <a:ext cx="2366793" cy="1453019"/>
          </a:xfrm>
          <a:prstGeom prst="rect">
            <a:avLst/>
          </a:prstGeom>
        </p:spPr>
      </p:pic>
      <p:sp>
        <p:nvSpPr>
          <p:cNvPr id="19" name="Textfeld 18"/>
          <p:cNvSpPr txBox="1"/>
          <p:nvPr/>
        </p:nvSpPr>
        <p:spPr>
          <a:xfrm>
            <a:off x="1453662" y="821496"/>
            <a:ext cx="3962400" cy="523220"/>
          </a:xfrm>
          <a:prstGeom prst="rect">
            <a:avLst/>
          </a:prstGeom>
          <a:noFill/>
        </p:spPr>
        <p:txBody>
          <a:bodyPr wrap="square" rtlCol="0">
            <a:spAutoFit/>
          </a:bodyPr>
          <a:lstStyle/>
          <a:p>
            <a:r>
              <a:rPr lang="de-CH" sz="2800" b="1" dirty="0">
                <a:latin typeface="Arial" panose="020B0604020202020204" pitchFamily="34" charset="0"/>
                <a:cs typeface="Arial" panose="020B0604020202020204" pitchFamily="34" charset="0"/>
              </a:rPr>
              <a:t>Filiale Weissenstein</a:t>
            </a:r>
          </a:p>
        </p:txBody>
      </p:sp>
      <p:sp>
        <p:nvSpPr>
          <p:cNvPr id="21" name="Textfeld 20"/>
          <p:cNvSpPr txBox="1"/>
          <p:nvPr/>
        </p:nvSpPr>
        <p:spPr>
          <a:xfrm>
            <a:off x="6338311" y="803992"/>
            <a:ext cx="4809572" cy="523220"/>
          </a:xfrm>
          <a:prstGeom prst="rect">
            <a:avLst/>
          </a:prstGeom>
          <a:noFill/>
        </p:spPr>
        <p:txBody>
          <a:bodyPr wrap="square" rtlCol="0">
            <a:spAutoFit/>
          </a:bodyPr>
          <a:lstStyle/>
          <a:p>
            <a:r>
              <a:rPr lang="de-CH" sz="2800" b="1" dirty="0">
                <a:latin typeface="Arial" panose="020B0604020202020204" pitchFamily="34" charset="0"/>
                <a:cs typeface="Arial" panose="020B0604020202020204" pitchFamily="34" charset="0"/>
              </a:rPr>
              <a:t>Tagesbetreuung Pestalozzi</a:t>
            </a:r>
          </a:p>
        </p:txBody>
      </p:sp>
      <p:pic>
        <p:nvPicPr>
          <p:cNvPr id="3" name="Grafik 2" descr="Ein Bild, das Gebäude, Himmel, draußen, Haus enthält.&#10;&#10;Automatisch generierte Beschreibung">
            <a:extLst>
              <a:ext uri="{FF2B5EF4-FFF2-40B4-BE49-F238E27FC236}">
                <a16:creationId xmlns:a16="http://schemas.microsoft.com/office/drawing/2014/main" id="{92F12BCD-77B9-4B91-9E93-20F64A8BE2B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21702" y="1425799"/>
            <a:ext cx="2414548" cy="1453019"/>
          </a:xfrm>
          <a:prstGeom prst="rect">
            <a:avLst/>
          </a:prstGeom>
        </p:spPr>
      </p:pic>
      <p:pic>
        <p:nvPicPr>
          <p:cNvPr id="9" name="Grafik 8" descr="Ein Bild, das Boden, drinnen, Tisch, Wand enthält.&#10;&#10;Automatisch generierte Beschreibung">
            <a:extLst>
              <a:ext uri="{FF2B5EF4-FFF2-40B4-BE49-F238E27FC236}">
                <a16:creationId xmlns:a16="http://schemas.microsoft.com/office/drawing/2014/main" id="{97B6FD3C-34F0-4841-81A0-AF470145348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121703" y="2991718"/>
            <a:ext cx="2414548" cy="1595529"/>
          </a:xfrm>
          <a:prstGeom prst="rect">
            <a:avLst/>
          </a:prstGeom>
        </p:spPr>
      </p:pic>
      <p:pic>
        <p:nvPicPr>
          <p:cNvPr id="17" name="Grafik 16" descr="Ein Bild, das drinnen, Wand, Boden, Bereich enthält.&#10;&#10;Automatisch generierte Beschreibung">
            <a:extLst>
              <a:ext uri="{FF2B5EF4-FFF2-40B4-BE49-F238E27FC236}">
                <a16:creationId xmlns:a16="http://schemas.microsoft.com/office/drawing/2014/main" id="{E692014E-EABA-4D70-893C-8559484F9D8D}"/>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121703" y="4700147"/>
            <a:ext cx="2414548" cy="1464502"/>
          </a:xfrm>
          <a:prstGeom prst="rect">
            <a:avLst/>
          </a:prstGeom>
        </p:spPr>
      </p:pic>
      <p:pic>
        <p:nvPicPr>
          <p:cNvPr id="5" name="Aufgezeichneter Sound">
            <a:hlinkClick r:id="" action="ppaction://media"/>
            <a:extLst>
              <a:ext uri="{FF2B5EF4-FFF2-40B4-BE49-F238E27FC236}">
                <a16:creationId xmlns:a16="http://schemas.microsoft.com/office/drawing/2014/main" id="{556625E6-4725-6931-AEAF-39FA94BD693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0538283" y="5607803"/>
            <a:ext cx="609600" cy="609600"/>
          </a:xfrm>
          <a:prstGeom prst="rect">
            <a:avLst/>
          </a:prstGeom>
        </p:spPr>
      </p:pic>
    </p:spTree>
    <p:extLst>
      <p:ext uri="{BB962C8B-B14F-4D97-AF65-F5344CB8AC3E}">
        <p14:creationId xmlns:p14="http://schemas.microsoft.com/office/powerpoint/2010/main" val="2303939019"/>
      </p:ext>
    </p:extLst>
  </p:cSld>
  <p:clrMapOvr>
    <a:masterClrMapping/>
  </p:clrMapOvr>
  <mc:AlternateContent xmlns:mc="http://schemas.openxmlformats.org/markup-compatibility/2006" xmlns:p14="http://schemas.microsoft.com/office/powerpoint/2010/main">
    <mc:Choice Requires="p14">
      <p:transition spd="med" p14:dur="700" advTm="65025">
        <p:fade/>
      </p:transition>
    </mc:Choice>
    <mc:Fallback xmlns="">
      <p:transition spd="med" advTm="6502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4107"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p:cNvSpPr/>
          <p:nvPr/>
        </p:nvSpPr>
        <p:spPr>
          <a:xfrm>
            <a:off x="846783" y="612569"/>
            <a:ext cx="9545285" cy="658835"/>
          </a:xfrm>
          <a:prstGeom prst="rect">
            <a:avLst/>
          </a:prstGeom>
        </p:spPr>
        <p:txBody>
          <a:bodyPr wrap="square">
            <a:spAutoFit/>
          </a:bodyPr>
          <a:lstStyle/>
          <a:p>
            <a:pPr indent="261859" defTabSz="914126">
              <a:lnSpc>
                <a:spcPct val="150000"/>
              </a:lnSpc>
              <a:defRPr/>
            </a:pPr>
            <a:r>
              <a:rPr lang="de-CH" altLang="de-DE" sz="2800" b="1" dirty="0">
                <a:solidFill>
                  <a:srgbClr val="000000"/>
                </a:solidFill>
                <a:latin typeface="Arial" panose="020B0604020202020204" pitchFamily="34" charset="0"/>
                <a:cs typeface="Arial" panose="020B0604020202020204" pitchFamily="34" charset="0"/>
              </a:rPr>
              <a:t>Haben Sie Fragen zur Tagesbetreuung?</a:t>
            </a:r>
          </a:p>
        </p:txBody>
      </p:sp>
      <p:sp>
        <p:nvSpPr>
          <p:cNvPr id="4" name="Rechteck 3">
            <a:extLst>
              <a:ext uri="{FF2B5EF4-FFF2-40B4-BE49-F238E27FC236}">
                <a16:creationId xmlns:a16="http://schemas.microsoft.com/office/drawing/2014/main" id="{AD5CD13F-5728-4A7B-8213-C25413B2D92F}"/>
              </a:ext>
            </a:extLst>
          </p:cNvPr>
          <p:cNvSpPr/>
          <p:nvPr/>
        </p:nvSpPr>
        <p:spPr>
          <a:xfrm>
            <a:off x="1055941" y="1527791"/>
            <a:ext cx="6058898" cy="4893647"/>
          </a:xfrm>
          <a:prstGeom prst="rect">
            <a:avLst/>
          </a:prstGeom>
        </p:spPr>
        <p:txBody>
          <a:bodyPr wrap="square">
            <a:spAutoFit/>
          </a:bodyPr>
          <a:lstStyle/>
          <a:p>
            <a:pPr eaLnBrk="1" hangingPunct="1">
              <a:lnSpc>
                <a:spcPct val="150000"/>
              </a:lnSpc>
            </a:pPr>
            <a:r>
              <a:rPr lang="de-CH" altLang="de-DE" sz="2400" b="1" dirty="0">
                <a:latin typeface="Arial" panose="020B0604020202020204" pitchFamily="34" charset="0"/>
                <a:cs typeface="Arial" panose="020B0604020202020204" pitchFamily="34" charset="0"/>
              </a:rPr>
              <a:t>Kontaktdaten</a:t>
            </a:r>
            <a:endParaRPr lang="de-CH" altLang="de-DE" sz="2400" dirty="0">
              <a:latin typeface="Arial" panose="020B0604020202020204" pitchFamily="34" charset="0"/>
              <a:cs typeface="Arial" panose="020B0604020202020204" pitchFamily="34" charset="0"/>
            </a:endParaRPr>
          </a:p>
          <a:p>
            <a:pPr eaLnBrk="1" hangingPunct="1">
              <a:lnSpc>
                <a:spcPct val="150000"/>
              </a:lnSpc>
            </a:pPr>
            <a:r>
              <a:rPr lang="de-CH" altLang="de-DE" sz="2400" dirty="0">
                <a:latin typeface="Arial" panose="020B0604020202020204" pitchFamily="34" charset="0"/>
                <a:cs typeface="Arial" panose="020B0604020202020204" pitchFamily="34" charset="0"/>
              </a:rPr>
              <a:t>Betriebsleitung Tagesbetreuung</a:t>
            </a:r>
          </a:p>
          <a:p>
            <a:pPr eaLnBrk="1" hangingPunct="1">
              <a:lnSpc>
                <a:spcPct val="150000"/>
              </a:lnSpc>
            </a:pPr>
            <a:r>
              <a:rPr lang="de-CH" altLang="de-DE" sz="2400" dirty="0">
                <a:latin typeface="Arial" panose="020B0604020202020204" pitchFamily="34" charset="0"/>
                <a:cs typeface="Arial" panose="020B0604020202020204" pitchFamily="34" charset="0"/>
              </a:rPr>
              <a:t>Lisa Wyss Christoph Michel Elisa Bandera</a:t>
            </a:r>
          </a:p>
          <a:p>
            <a:pPr marL="0" marR="0" lvl="0" indent="0" defTabSz="914400" rtl="0" eaLnBrk="1" fontAlgn="auto" latinLnBrk="0" hangingPunct="1">
              <a:lnSpc>
                <a:spcPct val="150000"/>
              </a:lnSpc>
              <a:spcBef>
                <a:spcPts val="0"/>
              </a:spcBef>
              <a:spcAft>
                <a:spcPts val="0"/>
              </a:spcAft>
              <a:buClrTx/>
              <a:buSzTx/>
              <a:buFontTx/>
              <a:buNone/>
              <a:tabLst/>
              <a:defRPr/>
            </a:pPr>
            <a:r>
              <a:rPr kumimoji="0" lang="de-CH" altLang="de-DE" sz="24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Tel. 031 321 20 66</a:t>
            </a:r>
          </a:p>
          <a:p>
            <a:pPr>
              <a:lnSpc>
                <a:spcPct val="150000"/>
              </a:lnSpc>
            </a:pPr>
            <a:r>
              <a:rPr lang="de-CH" altLang="de-DE" sz="2400" dirty="0">
                <a:latin typeface="Arial" panose="020B0604020202020204" pitchFamily="34" charset="0"/>
                <a:cs typeface="Arial" panose="020B0604020202020204" pitchFamily="34" charset="0"/>
                <a:hlinkClick r:id="rId5"/>
              </a:rPr>
              <a:t>Ts@pestalozzi-bern.ch</a:t>
            </a:r>
            <a:endParaRPr lang="de-CH" altLang="de-DE" sz="2400" dirty="0">
              <a:latin typeface="Arial" panose="020B0604020202020204" pitchFamily="34" charset="0"/>
              <a:cs typeface="Arial" panose="020B0604020202020204" pitchFamily="34" charset="0"/>
            </a:endParaRPr>
          </a:p>
          <a:p>
            <a:pPr>
              <a:lnSpc>
                <a:spcPct val="150000"/>
              </a:lnSpc>
            </a:pPr>
            <a:r>
              <a:rPr lang="de-CH" altLang="de-DE" sz="2400" dirty="0">
                <a:latin typeface="Arial" panose="020B0604020202020204" pitchFamily="34" charset="0"/>
                <a:cs typeface="Arial" panose="020B0604020202020204" pitchFamily="34" charset="0"/>
              </a:rPr>
              <a:t>Im Internet: mawe-bern.ch</a:t>
            </a:r>
          </a:p>
          <a:p>
            <a:pPr>
              <a:lnSpc>
                <a:spcPct val="150000"/>
              </a:lnSpc>
            </a:pPr>
            <a:endParaRPr lang="de-CH" altLang="de-DE" sz="2400" dirty="0">
              <a:latin typeface="Arial" panose="020B0604020202020204" pitchFamily="34" charset="0"/>
              <a:cs typeface="Arial" panose="020B0604020202020204" pitchFamily="34" charset="0"/>
            </a:endParaRPr>
          </a:p>
          <a:p>
            <a:pPr>
              <a:lnSpc>
                <a:spcPct val="150000"/>
              </a:lnSpc>
            </a:pPr>
            <a:endParaRPr lang="de-CH" altLang="de-DE" sz="2400" dirty="0">
              <a:latin typeface="Arial" panose="020B0604020202020204" pitchFamily="34" charset="0"/>
              <a:cs typeface="Arial" panose="020B0604020202020204" pitchFamily="34" charset="0"/>
            </a:endParaRPr>
          </a:p>
          <a:p>
            <a:pPr eaLnBrk="1" hangingPunct="1"/>
            <a:endParaRPr lang="de-CH" altLang="de-DE" sz="2400" dirty="0"/>
          </a:p>
        </p:txBody>
      </p:sp>
      <p:pic>
        <p:nvPicPr>
          <p:cNvPr id="5" name="Inhaltsplatzhalter 3">
            <a:extLst>
              <a:ext uri="{FF2B5EF4-FFF2-40B4-BE49-F238E27FC236}">
                <a16:creationId xmlns:a16="http://schemas.microsoft.com/office/drawing/2014/main" id="{B53F82FB-7980-9600-D506-A70AED1A71CA}"/>
              </a:ext>
            </a:extLst>
          </p:cNvPr>
          <p:cNvPicPr>
            <a:picLocks noChangeAspect="1"/>
          </p:cNvPicPr>
          <p:nvPr/>
        </p:nvPicPr>
        <p:blipFill>
          <a:blip r:embed="rId6"/>
          <a:stretch>
            <a:fillRect/>
          </a:stretch>
        </p:blipFill>
        <p:spPr bwMode="gray">
          <a:xfrm>
            <a:off x="1170125" y="4923692"/>
            <a:ext cx="4788016" cy="1516518"/>
          </a:xfrm>
          <a:prstGeom prst="rect">
            <a:avLst/>
          </a:prstGeom>
        </p:spPr>
      </p:pic>
      <p:sp>
        <p:nvSpPr>
          <p:cNvPr id="3" name="Textfeld 2">
            <a:extLst>
              <a:ext uri="{FF2B5EF4-FFF2-40B4-BE49-F238E27FC236}">
                <a16:creationId xmlns:a16="http://schemas.microsoft.com/office/drawing/2014/main" id="{4F907664-97BC-42F4-AD09-616F8964958E}"/>
              </a:ext>
            </a:extLst>
          </p:cNvPr>
          <p:cNvSpPr txBox="1"/>
          <p:nvPr/>
        </p:nvSpPr>
        <p:spPr>
          <a:xfrm>
            <a:off x="7305865" y="1712457"/>
            <a:ext cx="3220369" cy="461665"/>
          </a:xfrm>
          <a:prstGeom prst="rect">
            <a:avLst/>
          </a:prstGeom>
          <a:noFill/>
        </p:spPr>
        <p:txBody>
          <a:bodyPr wrap="none" rtlCol="0">
            <a:spAutoFit/>
          </a:bodyPr>
          <a:lstStyle/>
          <a:p>
            <a:r>
              <a:rPr lang="de-DE" sz="2400" b="1" dirty="0">
                <a:latin typeface="Arial" panose="020B0604020202020204" pitchFamily="34" charset="0"/>
                <a:cs typeface="Arial" panose="020B0604020202020204" pitchFamily="34" charset="0"/>
              </a:rPr>
              <a:t>Tage der offenen Tür</a:t>
            </a:r>
            <a:endParaRPr lang="de-CH" sz="2400" b="1" dirty="0">
              <a:latin typeface="Arial" panose="020B0604020202020204" pitchFamily="34" charset="0"/>
              <a:cs typeface="Arial" panose="020B0604020202020204" pitchFamily="34" charset="0"/>
            </a:endParaRPr>
          </a:p>
        </p:txBody>
      </p:sp>
      <p:sp>
        <p:nvSpPr>
          <p:cNvPr id="7" name="Textfeld 6">
            <a:extLst>
              <a:ext uri="{FF2B5EF4-FFF2-40B4-BE49-F238E27FC236}">
                <a16:creationId xmlns:a16="http://schemas.microsoft.com/office/drawing/2014/main" id="{C05875EC-C731-6A67-69B0-F2269C7D94E5}"/>
              </a:ext>
            </a:extLst>
          </p:cNvPr>
          <p:cNvSpPr txBox="1"/>
          <p:nvPr/>
        </p:nvSpPr>
        <p:spPr>
          <a:xfrm>
            <a:off x="7375115" y="2174122"/>
            <a:ext cx="3928299" cy="4154984"/>
          </a:xfrm>
          <a:prstGeom prst="rect">
            <a:avLst/>
          </a:prstGeom>
          <a:noFill/>
        </p:spPr>
        <p:txBody>
          <a:bodyPr wrap="square" rtlCol="0">
            <a:spAutoFit/>
          </a:bodyPr>
          <a:lstStyle/>
          <a:p>
            <a:r>
              <a:rPr lang="de-DE" sz="2400">
                <a:latin typeface="Arial" panose="020B0604020202020204" pitchFamily="34" charset="0"/>
                <a:cs typeface="Arial" panose="020B0604020202020204" pitchFamily="34" charset="0"/>
              </a:rPr>
              <a:t>Dienstag, </a:t>
            </a:r>
            <a:r>
              <a:rPr lang="de-DE" sz="2400" dirty="0">
                <a:latin typeface="Arial" panose="020B0604020202020204" pitchFamily="34" charset="0"/>
                <a:cs typeface="Arial" panose="020B0604020202020204" pitchFamily="34" charset="0"/>
              </a:rPr>
              <a:t>19. Mai 2026</a:t>
            </a:r>
          </a:p>
          <a:p>
            <a:r>
              <a:rPr lang="de-DE" sz="2400" dirty="0">
                <a:latin typeface="Arial" panose="020B0604020202020204" pitchFamily="34" charset="0"/>
                <a:cs typeface="Arial" panose="020B0604020202020204" pitchFamily="34" charset="0"/>
              </a:rPr>
              <a:t>von 14.30 bis 17.30 Uhr</a:t>
            </a:r>
          </a:p>
          <a:p>
            <a:endParaRPr lang="de-DE" sz="2400" dirty="0">
              <a:latin typeface="Arial" panose="020B0604020202020204" pitchFamily="34" charset="0"/>
              <a:cs typeface="Arial" panose="020B0604020202020204" pitchFamily="34" charset="0"/>
            </a:endParaRPr>
          </a:p>
          <a:p>
            <a:r>
              <a:rPr lang="de-DE" sz="2400" dirty="0">
                <a:latin typeface="Arial" panose="020B0604020202020204" pitchFamily="34" charset="0"/>
                <a:cs typeface="Arial" panose="020B0604020202020204" pitchFamily="34" charset="0"/>
              </a:rPr>
              <a:t>Freitag, 7. August 2026</a:t>
            </a:r>
          </a:p>
          <a:p>
            <a:r>
              <a:rPr lang="de-DE" sz="2400" dirty="0">
                <a:latin typeface="Arial" panose="020B0604020202020204" pitchFamily="34" charset="0"/>
                <a:cs typeface="Arial" panose="020B0604020202020204" pitchFamily="34" charset="0"/>
              </a:rPr>
              <a:t>von 14.30 bis 16.30 Uhr</a:t>
            </a:r>
          </a:p>
          <a:p>
            <a:endParaRPr lang="de-DE" sz="2400" dirty="0">
              <a:latin typeface="Arial" panose="020B0604020202020204" pitchFamily="34" charset="0"/>
              <a:cs typeface="Arial" panose="020B0604020202020204" pitchFamily="34" charset="0"/>
            </a:endParaRPr>
          </a:p>
          <a:p>
            <a:r>
              <a:rPr lang="de-DE" sz="2400" dirty="0">
                <a:latin typeface="Arial" panose="020B0604020202020204" pitchFamily="34" charset="0"/>
                <a:cs typeface="Arial" panose="020B0604020202020204" pitchFamily="34" charset="0"/>
              </a:rPr>
              <a:t>jeweils an den Betreuungsstandorten im:</a:t>
            </a:r>
          </a:p>
          <a:p>
            <a:r>
              <a:rPr lang="de-DE" sz="2400" dirty="0">
                <a:latin typeface="Arial" panose="020B0604020202020204" pitchFamily="34" charset="0"/>
                <a:cs typeface="Arial" panose="020B0604020202020204" pitchFamily="34" charset="0"/>
              </a:rPr>
              <a:t>Pestalozzi 1, Pestalozzi 3 und Weissenstein</a:t>
            </a:r>
          </a:p>
          <a:p>
            <a:endParaRPr lang="de-CH" sz="2400" dirty="0">
              <a:latin typeface="Arial" panose="020B0604020202020204" pitchFamily="34" charset="0"/>
              <a:cs typeface="Arial" panose="020B0604020202020204" pitchFamily="34" charset="0"/>
            </a:endParaRPr>
          </a:p>
        </p:txBody>
      </p:sp>
      <p:pic>
        <p:nvPicPr>
          <p:cNvPr id="8" name="Aufgezeichneter Sound">
            <a:hlinkClick r:id="" action="ppaction://media"/>
            <a:extLst>
              <a:ext uri="{FF2B5EF4-FFF2-40B4-BE49-F238E27FC236}">
                <a16:creationId xmlns:a16="http://schemas.microsoft.com/office/drawing/2014/main" id="{8CEAEABB-6D3F-15A0-8D27-E49820F258F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392068" y="5596362"/>
            <a:ext cx="696649" cy="696649"/>
          </a:xfrm>
          <a:prstGeom prst="rect">
            <a:avLst/>
          </a:prstGeom>
        </p:spPr>
      </p:pic>
    </p:spTree>
    <p:extLst>
      <p:ext uri="{BB962C8B-B14F-4D97-AF65-F5344CB8AC3E}">
        <p14:creationId xmlns:p14="http://schemas.microsoft.com/office/powerpoint/2010/main" val="3969080177"/>
      </p:ext>
    </p:extLst>
  </p:cSld>
  <p:clrMapOvr>
    <a:masterClrMapping/>
  </p:clrMapOvr>
  <mc:AlternateContent xmlns:mc="http://schemas.openxmlformats.org/markup-compatibility/2006" xmlns:p14="http://schemas.microsoft.com/office/powerpoint/2010/main">
    <mc:Choice Requires="p14">
      <p:transition spd="med" p14:dur="700" advTm="35435">
        <p:fade/>
      </p:transition>
    </mc:Choice>
    <mc:Fallback xmlns="">
      <p:transition spd="med" advTm="35435">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3108"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a:extLst>
              <a:ext uri="{FF2B5EF4-FFF2-40B4-BE49-F238E27FC236}">
                <a16:creationId xmlns:a16="http://schemas.microsoft.com/office/drawing/2014/main" id="{B1B2B571-672F-484D-9748-1DCA9B6B62A3}"/>
              </a:ext>
            </a:extLst>
          </p:cNvPr>
          <p:cNvSpPr/>
          <p:nvPr/>
        </p:nvSpPr>
        <p:spPr>
          <a:xfrm>
            <a:off x="843272" y="944576"/>
            <a:ext cx="8134786" cy="5111720"/>
          </a:xfrm>
          <a:prstGeom prst="rect">
            <a:avLst/>
          </a:prstGeom>
        </p:spPr>
        <p:txBody>
          <a:bodyPr wrap="square">
            <a:spAutoFit/>
          </a:bodyPr>
          <a:lstStyle/>
          <a:p>
            <a:pPr defTabSz="914126">
              <a:lnSpc>
                <a:spcPct val="150000"/>
              </a:lnSpc>
              <a:defRPr/>
            </a:pPr>
            <a:r>
              <a:rPr lang="de-CH" altLang="de-DE" sz="2799" b="1" dirty="0">
                <a:solidFill>
                  <a:srgbClr val="000000"/>
                </a:solidFill>
                <a:latin typeface="Arial" panose="020B0604020202020204" pitchFamily="34" charset="0"/>
                <a:cs typeface="Arial" panose="020B0604020202020204" pitchFamily="34" charset="0"/>
              </a:rPr>
              <a:t>Zuteilung der Kinder: Informationen</a:t>
            </a:r>
          </a:p>
          <a:p>
            <a:pPr marL="799860" lvl="1" indent="-342797" defTabSz="914126">
              <a:lnSpc>
                <a:spcPct val="150000"/>
              </a:lnSpc>
              <a:buFont typeface="Arial" panose="020B0604020202020204" pitchFamily="34" charset="0"/>
              <a:buChar char="•"/>
              <a:defRPr/>
            </a:pPr>
            <a:r>
              <a:rPr lang="de-CH" altLang="de-DE" sz="2399" dirty="0">
                <a:solidFill>
                  <a:srgbClr val="000000"/>
                </a:solidFill>
                <a:latin typeface="Arial" panose="020B0604020202020204" pitchFamily="34" charset="0"/>
                <a:cs typeface="Arial" panose="020B0604020202020204" pitchFamily="34" charset="0"/>
              </a:rPr>
              <a:t>Versand: </a:t>
            </a:r>
            <a:r>
              <a:rPr lang="de-CH" altLang="de-DE" sz="2399" b="1" dirty="0">
                <a:solidFill>
                  <a:srgbClr val="00B050"/>
                </a:solidFill>
                <a:latin typeface="Arial" panose="020B0604020202020204" pitchFamily="34" charset="0"/>
                <a:cs typeface="Arial" panose="020B0604020202020204" pitchFamily="34" charset="0"/>
              </a:rPr>
              <a:t>Mittwoch, 6. Mai 2026</a:t>
            </a:r>
            <a:r>
              <a:rPr lang="de-CH" altLang="de-DE" sz="2399" dirty="0">
                <a:solidFill>
                  <a:srgbClr val="000000"/>
                </a:solidFill>
                <a:latin typeface="Arial" panose="020B0604020202020204" pitchFamily="34" charset="0"/>
                <a:cs typeface="Arial" panose="020B0604020202020204" pitchFamily="34" charset="0"/>
              </a:rPr>
              <a:t>, per A-Post</a:t>
            </a:r>
          </a:p>
          <a:p>
            <a:pPr marL="799860" lvl="1" indent="-342797" defTabSz="914126">
              <a:lnSpc>
                <a:spcPct val="150000"/>
              </a:lnSpc>
              <a:buFont typeface="Arial" panose="020B0604020202020204" pitchFamily="34" charset="0"/>
              <a:buChar char="•"/>
              <a:defRPr/>
            </a:pPr>
            <a:r>
              <a:rPr lang="de-CH" altLang="de-DE" sz="2399" dirty="0">
                <a:solidFill>
                  <a:srgbClr val="000000"/>
                </a:solidFill>
                <a:latin typeface="Arial" panose="020B0604020202020204" pitchFamily="34" charset="0"/>
                <a:cs typeface="Arial" panose="020B0604020202020204" pitchFamily="34" charset="0"/>
              </a:rPr>
              <a:t>Zuteilungsbrief </a:t>
            </a:r>
          </a:p>
          <a:p>
            <a:pPr marL="799860" lvl="1" indent="-342797" defTabSz="914126">
              <a:lnSpc>
                <a:spcPct val="150000"/>
              </a:lnSpc>
              <a:buFont typeface="Arial" panose="020B0604020202020204" pitchFamily="34" charset="0"/>
              <a:buChar char="•"/>
              <a:defRPr/>
            </a:pPr>
            <a:r>
              <a:rPr lang="de-CH" altLang="de-DE" sz="2399" dirty="0">
                <a:solidFill>
                  <a:srgbClr val="000000"/>
                </a:solidFill>
                <a:latin typeface="Arial" panose="020B0604020202020204" pitchFamily="34" charset="0"/>
                <a:cs typeface="Arial" panose="020B0604020202020204" pitchFamily="34" charset="0"/>
              </a:rPr>
              <a:t>Provisorische Adressliste, Blockstundenplan</a:t>
            </a:r>
          </a:p>
          <a:p>
            <a:pPr marL="799860" lvl="1" indent="-342797" defTabSz="914126">
              <a:lnSpc>
                <a:spcPct val="150000"/>
              </a:lnSpc>
              <a:buFont typeface="Arial" panose="020B0604020202020204" pitchFamily="34" charset="0"/>
              <a:buChar char="•"/>
              <a:defRPr/>
            </a:pPr>
            <a:r>
              <a:rPr lang="de-CH" altLang="de-DE" sz="2399" dirty="0">
                <a:solidFill>
                  <a:srgbClr val="000000"/>
                </a:solidFill>
                <a:latin typeface="Arial" panose="020B0604020202020204" pitchFamily="34" charset="0"/>
                <a:cs typeface="Arial" panose="020B0604020202020204" pitchFamily="34" charset="0"/>
              </a:rPr>
              <a:t>Anmeldeinformationen Tagesbetreuung</a:t>
            </a:r>
          </a:p>
          <a:p>
            <a:pPr marL="799860" lvl="1" indent="-342797" defTabSz="914126">
              <a:lnSpc>
                <a:spcPct val="150000"/>
              </a:lnSpc>
              <a:buFont typeface="Arial" panose="020B0604020202020204" pitchFamily="34" charset="0"/>
              <a:buChar char="•"/>
              <a:defRPr/>
            </a:pPr>
            <a:r>
              <a:rPr lang="de-CH" altLang="de-DE" sz="2399" dirty="0">
                <a:solidFill>
                  <a:srgbClr val="000000"/>
                </a:solidFill>
                <a:latin typeface="Arial" panose="020B0604020202020204" pitchFamily="34" charset="0"/>
                <a:cs typeface="Arial" panose="020B0604020202020204" pitchFamily="34" charset="0"/>
              </a:rPr>
              <a:t>Detail-Informationen der Klassenlehrperson</a:t>
            </a:r>
          </a:p>
          <a:p>
            <a:pPr marL="799860" lvl="1" indent="-342797" defTabSz="914126">
              <a:lnSpc>
                <a:spcPct val="150000"/>
              </a:lnSpc>
              <a:buFont typeface="Arial" panose="020B0604020202020204" pitchFamily="34" charset="0"/>
              <a:buChar char="•"/>
              <a:defRPr/>
            </a:pPr>
            <a:r>
              <a:rPr lang="de-CH" altLang="de-DE" sz="2399" dirty="0">
                <a:solidFill>
                  <a:srgbClr val="000000"/>
                </a:solidFill>
                <a:latin typeface="Arial" panose="020B0604020202020204" pitchFamily="34" charset="0"/>
                <a:cs typeface="Arial" panose="020B0604020202020204" pitchFamily="34" charset="0"/>
              </a:rPr>
              <a:t>Angaben zum Schnuppertag</a:t>
            </a:r>
          </a:p>
          <a:p>
            <a:pPr marL="799860" lvl="1" indent="-342797" defTabSz="914126">
              <a:lnSpc>
                <a:spcPct val="150000"/>
              </a:lnSpc>
              <a:buFont typeface="Arial" panose="020B0604020202020204" pitchFamily="34" charset="0"/>
              <a:buChar char="•"/>
              <a:defRPr/>
            </a:pPr>
            <a:r>
              <a:rPr lang="de-CH" altLang="de-DE" sz="2399" dirty="0">
                <a:solidFill>
                  <a:srgbClr val="000000"/>
                </a:solidFill>
                <a:latin typeface="Arial" panose="020B0604020202020204" pitchFamily="34" charset="0"/>
                <a:cs typeface="Arial" panose="020B0604020202020204" pitchFamily="34" charset="0"/>
              </a:rPr>
              <a:t>Formular Vollpensum/reduziertes Pensum</a:t>
            </a:r>
          </a:p>
          <a:p>
            <a:pPr marL="799860" lvl="1" indent="-342797" defTabSz="914126">
              <a:lnSpc>
                <a:spcPct val="150000"/>
              </a:lnSpc>
              <a:buFont typeface="Arial" panose="020B0604020202020204" pitchFamily="34" charset="0"/>
              <a:buChar char="•"/>
              <a:defRPr/>
            </a:pPr>
            <a:r>
              <a:rPr lang="de-CH" altLang="de-DE" sz="2399" dirty="0">
                <a:solidFill>
                  <a:srgbClr val="000000"/>
                </a:solidFill>
                <a:latin typeface="Arial" panose="020B0604020202020204" pitchFamily="34" charset="0"/>
                <a:cs typeface="Arial" panose="020B0604020202020204" pitchFamily="34" charset="0"/>
              </a:rPr>
              <a:t>Angabe Betreuungsorte/-zeiten</a:t>
            </a:r>
          </a:p>
        </p:txBody>
      </p:sp>
      <p:pic>
        <p:nvPicPr>
          <p:cNvPr id="3" name="Aufgezeichneter Sound">
            <a:hlinkClick r:id="" action="ppaction://media"/>
            <a:extLst>
              <a:ext uri="{FF2B5EF4-FFF2-40B4-BE49-F238E27FC236}">
                <a16:creationId xmlns:a16="http://schemas.microsoft.com/office/drawing/2014/main" id="{C0B33428-EB74-4C13-A947-4B2D37A1CF3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14100" y="5899150"/>
            <a:ext cx="487363" cy="487363"/>
          </a:xfrm>
          <a:prstGeom prst="rect">
            <a:avLst/>
          </a:prstGeom>
        </p:spPr>
      </p:pic>
    </p:spTree>
    <p:extLst>
      <p:ext uri="{BB962C8B-B14F-4D97-AF65-F5344CB8AC3E}">
        <p14:creationId xmlns:p14="http://schemas.microsoft.com/office/powerpoint/2010/main" val="31371441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037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remove"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p:cNvSpPr/>
          <p:nvPr/>
        </p:nvSpPr>
        <p:spPr>
          <a:xfrm>
            <a:off x="1893148" y="1114703"/>
            <a:ext cx="3704540" cy="658835"/>
          </a:xfrm>
          <a:prstGeom prst="rect">
            <a:avLst/>
          </a:prstGeom>
        </p:spPr>
        <p:txBody>
          <a:bodyPr wrap="none">
            <a:spAutoFit/>
          </a:bodyPr>
          <a:lstStyle/>
          <a:p>
            <a:pPr indent="261859" algn="ctr" defTabSz="914126">
              <a:lnSpc>
                <a:spcPct val="150000"/>
              </a:lnSpc>
              <a:defRPr/>
            </a:pPr>
            <a:r>
              <a:rPr lang="de-CH" altLang="de-DE" sz="2800" b="1" dirty="0">
                <a:solidFill>
                  <a:srgbClr val="000000"/>
                </a:solidFill>
                <a:latin typeface="Arial" panose="020B0604020202020204" pitchFamily="34" charset="0"/>
                <a:cs typeface="Arial" panose="020B0604020202020204" pitchFamily="34" charset="0"/>
              </a:rPr>
              <a:t>Haben Sie Fragen?</a:t>
            </a:r>
          </a:p>
        </p:txBody>
      </p:sp>
      <p:sp>
        <p:nvSpPr>
          <p:cNvPr id="4" name="Rechteck 3">
            <a:extLst>
              <a:ext uri="{FF2B5EF4-FFF2-40B4-BE49-F238E27FC236}">
                <a16:creationId xmlns:a16="http://schemas.microsoft.com/office/drawing/2014/main" id="{AD5CD13F-5728-4A7B-8213-C25413B2D92F}"/>
              </a:ext>
            </a:extLst>
          </p:cNvPr>
          <p:cNvSpPr/>
          <p:nvPr/>
        </p:nvSpPr>
        <p:spPr>
          <a:xfrm>
            <a:off x="1323975" y="2166502"/>
            <a:ext cx="7632848" cy="3231654"/>
          </a:xfrm>
          <a:prstGeom prst="rect">
            <a:avLst/>
          </a:prstGeom>
        </p:spPr>
        <p:txBody>
          <a:bodyPr wrap="square">
            <a:spAutoFit/>
          </a:bodyPr>
          <a:lstStyle/>
          <a:p>
            <a:pPr eaLnBrk="1" hangingPunct="1">
              <a:lnSpc>
                <a:spcPct val="150000"/>
              </a:lnSpc>
            </a:pPr>
            <a:r>
              <a:rPr lang="de-CH" altLang="de-DE" sz="2400" b="1" dirty="0">
                <a:latin typeface="Arial" panose="020B0604020202020204" pitchFamily="34" charset="0"/>
                <a:cs typeface="Arial" panose="020B0604020202020204" pitchFamily="34" charset="0"/>
              </a:rPr>
              <a:t>Kontaktdaten</a:t>
            </a:r>
            <a:endParaRPr lang="de-CH" altLang="de-DE" sz="2400" dirty="0">
              <a:latin typeface="Arial" panose="020B0604020202020204" pitchFamily="34" charset="0"/>
              <a:cs typeface="Arial" panose="020B0604020202020204" pitchFamily="34" charset="0"/>
            </a:endParaRPr>
          </a:p>
          <a:p>
            <a:pPr eaLnBrk="1" hangingPunct="1">
              <a:lnSpc>
                <a:spcPct val="150000"/>
              </a:lnSpc>
            </a:pPr>
            <a:r>
              <a:rPr lang="de-CH" altLang="de-DE" sz="2400" dirty="0">
                <a:latin typeface="Arial" panose="020B0604020202020204" pitchFamily="34" charset="0"/>
                <a:cs typeface="Arial" panose="020B0604020202020204" pitchFamily="34" charset="0"/>
              </a:rPr>
              <a:t>Standortschulleitung Pestalozzi</a:t>
            </a:r>
          </a:p>
          <a:p>
            <a:pPr eaLnBrk="1" hangingPunct="1">
              <a:lnSpc>
                <a:spcPct val="150000"/>
              </a:lnSpc>
            </a:pPr>
            <a:r>
              <a:rPr lang="de-CH" altLang="de-DE" sz="2400" dirty="0">
                <a:latin typeface="Arial" panose="020B0604020202020204" pitchFamily="34" charset="0"/>
                <a:cs typeface="Arial" panose="020B0604020202020204" pitchFamily="34" charset="0"/>
              </a:rPr>
              <a:t>Jacqueline Lanz Diana Bütikofer Dominic Nater</a:t>
            </a:r>
          </a:p>
          <a:p>
            <a:pPr eaLnBrk="1" hangingPunct="1">
              <a:lnSpc>
                <a:spcPct val="150000"/>
              </a:lnSpc>
            </a:pPr>
            <a:r>
              <a:rPr lang="de-CH" altLang="de-DE" sz="2400" dirty="0">
                <a:latin typeface="Arial" panose="020B0604020202020204" pitchFamily="34" charset="0"/>
                <a:cs typeface="Arial" panose="020B0604020202020204" pitchFamily="34" charset="0"/>
              </a:rPr>
              <a:t>Tel. 031 321 20 60</a:t>
            </a:r>
          </a:p>
          <a:p>
            <a:pPr eaLnBrk="1" hangingPunct="1">
              <a:lnSpc>
                <a:spcPct val="150000"/>
              </a:lnSpc>
            </a:pPr>
            <a:r>
              <a:rPr lang="de-CH" altLang="de-DE" sz="2400" dirty="0">
                <a:latin typeface="Arial" panose="020B0604020202020204" pitchFamily="34" charset="0"/>
                <a:cs typeface="Arial" panose="020B0604020202020204" pitchFamily="34" charset="0"/>
                <a:hlinkClick r:id="rId5"/>
              </a:rPr>
              <a:t>jacqueline.lanz@bern.ch</a:t>
            </a:r>
            <a:endParaRPr lang="de-CH" altLang="de-DE" sz="2400" dirty="0">
              <a:latin typeface="Arial" panose="020B0604020202020204" pitchFamily="34" charset="0"/>
              <a:cs typeface="Arial" panose="020B0604020202020204" pitchFamily="34" charset="0"/>
            </a:endParaRPr>
          </a:p>
          <a:p>
            <a:pPr eaLnBrk="1" hangingPunct="1"/>
            <a:endParaRPr lang="de-CH" altLang="de-DE" sz="2400" dirty="0"/>
          </a:p>
        </p:txBody>
      </p:sp>
      <p:pic>
        <p:nvPicPr>
          <p:cNvPr id="5" name="Inhaltsplatzhalter 3">
            <a:extLst>
              <a:ext uri="{FF2B5EF4-FFF2-40B4-BE49-F238E27FC236}">
                <a16:creationId xmlns:a16="http://schemas.microsoft.com/office/drawing/2014/main" id="{B53F82FB-7980-9600-D506-A70AED1A71CA}"/>
              </a:ext>
            </a:extLst>
          </p:cNvPr>
          <p:cNvPicPr>
            <a:picLocks noChangeAspect="1"/>
          </p:cNvPicPr>
          <p:nvPr/>
        </p:nvPicPr>
        <p:blipFill>
          <a:blip r:embed="rId6"/>
          <a:stretch>
            <a:fillRect/>
          </a:stretch>
        </p:blipFill>
        <p:spPr bwMode="gray">
          <a:xfrm>
            <a:off x="1323975" y="5525249"/>
            <a:ext cx="2590800" cy="914961"/>
          </a:xfrm>
          <a:prstGeom prst="rect">
            <a:avLst/>
          </a:prstGeom>
        </p:spPr>
      </p:pic>
      <p:pic>
        <p:nvPicPr>
          <p:cNvPr id="3" name="Aufgezeichneter Sound">
            <a:hlinkClick r:id="" action="ppaction://media"/>
            <a:extLst>
              <a:ext uri="{FF2B5EF4-FFF2-40B4-BE49-F238E27FC236}">
                <a16:creationId xmlns:a16="http://schemas.microsoft.com/office/drawing/2014/main" id="{F0738C7B-D24A-477E-AB8A-07727DB7788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868025" y="5952847"/>
            <a:ext cx="487363" cy="487363"/>
          </a:xfrm>
          <a:prstGeom prst="rect">
            <a:avLst/>
          </a:prstGeom>
        </p:spPr>
      </p:pic>
    </p:spTree>
    <p:extLst>
      <p:ext uri="{BB962C8B-B14F-4D97-AF65-F5344CB8AC3E}">
        <p14:creationId xmlns:p14="http://schemas.microsoft.com/office/powerpoint/2010/main" val="14503248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10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remove" display="0">
                  <p:stCondLst>
                    <p:cond delay="indefinite"/>
                  </p:stCondLst>
                  <p:endCondLst>
                    <p:cond evt="onStopAudio" delay="0">
                      <p:tgtEl>
                        <p:sldTgt/>
                      </p:tgtEl>
                    </p:cond>
                  </p:endCondLst>
                </p:cTn>
                <p:tgtEl>
                  <p:spTgt spid="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feld 4"/>
          <p:cNvSpPr txBox="1"/>
          <p:nvPr/>
        </p:nvSpPr>
        <p:spPr>
          <a:xfrm>
            <a:off x="1596198" y="2457305"/>
            <a:ext cx="8999603" cy="830997"/>
          </a:xfrm>
          <a:prstGeom prst="rect">
            <a:avLst/>
          </a:prstGeom>
          <a:noFill/>
        </p:spPr>
        <p:txBody>
          <a:bodyPr wrap="square" rtlCol="0">
            <a:spAutoFit/>
          </a:bodyPr>
          <a:lstStyle/>
          <a:p>
            <a:pPr defTabSz="914126"/>
            <a:r>
              <a:rPr lang="de-DE" sz="2400" dirty="0">
                <a:solidFill>
                  <a:srgbClr val="000000"/>
                </a:solidFill>
                <a:latin typeface="Arial" panose="020B0604020202020204" pitchFamily="34" charset="0"/>
                <a:cs typeface="Arial" panose="020B0604020202020204" pitchFamily="34" charset="0"/>
              </a:rPr>
              <a:t>Wir freuen uns, Ihr Kind ab August bei uns </a:t>
            </a:r>
            <a:r>
              <a:rPr lang="de-DE" sz="2400" dirty="0" err="1">
                <a:solidFill>
                  <a:srgbClr val="000000"/>
                </a:solidFill>
                <a:latin typeface="Arial" panose="020B0604020202020204" pitchFamily="34" charset="0"/>
                <a:cs typeface="Arial" panose="020B0604020202020204" pitchFamily="34" charset="0"/>
              </a:rPr>
              <a:t>begrüssen</a:t>
            </a:r>
            <a:r>
              <a:rPr lang="de-DE" sz="2400" dirty="0">
                <a:solidFill>
                  <a:srgbClr val="000000"/>
                </a:solidFill>
                <a:latin typeface="Arial" panose="020B0604020202020204" pitchFamily="34" charset="0"/>
                <a:cs typeface="Arial" panose="020B0604020202020204" pitchFamily="34" charset="0"/>
              </a:rPr>
              <a:t> zu dürfen und wünschen Ihnen bis dahin eine gute Zeit.</a:t>
            </a:r>
            <a:endParaRPr lang="de-CH" sz="2400" dirty="0">
              <a:solidFill>
                <a:srgbClr val="000000"/>
              </a:solidFill>
              <a:latin typeface="Arial" panose="020B0604020202020204" pitchFamily="34" charset="0"/>
              <a:cs typeface="Arial" panose="020B0604020202020204" pitchFamily="34" charset="0"/>
            </a:endParaRPr>
          </a:p>
        </p:txBody>
      </p:sp>
      <p:pic>
        <p:nvPicPr>
          <p:cNvPr id="3" name="Inhaltsplatzhalter 3">
            <a:extLst>
              <a:ext uri="{FF2B5EF4-FFF2-40B4-BE49-F238E27FC236}">
                <a16:creationId xmlns:a16="http://schemas.microsoft.com/office/drawing/2014/main" id="{84A81138-5AA7-32E6-6EAE-F4DA95DA2C3D}"/>
              </a:ext>
            </a:extLst>
          </p:cNvPr>
          <p:cNvPicPr>
            <a:picLocks noChangeAspect="1"/>
          </p:cNvPicPr>
          <p:nvPr/>
        </p:nvPicPr>
        <p:blipFill>
          <a:blip r:embed="rId5"/>
          <a:stretch>
            <a:fillRect/>
          </a:stretch>
        </p:blipFill>
        <p:spPr bwMode="gray">
          <a:xfrm>
            <a:off x="1323975" y="5525249"/>
            <a:ext cx="2590800" cy="914961"/>
          </a:xfrm>
          <a:prstGeom prst="rect">
            <a:avLst/>
          </a:prstGeom>
        </p:spPr>
      </p:pic>
      <p:pic>
        <p:nvPicPr>
          <p:cNvPr id="2" name="Aufgezeichneter Sound">
            <a:hlinkClick r:id="" action="ppaction://media"/>
            <a:extLst>
              <a:ext uri="{FF2B5EF4-FFF2-40B4-BE49-F238E27FC236}">
                <a16:creationId xmlns:a16="http://schemas.microsoft.com/office/drawing/2014/main" id="{9E67C972-40E7-44DE-9DFA-5BF70D48247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906125" y="5739047"/>
            <a:ext cx="487363" cy="487363"/>
          </a:xfrm>
          <a:prstGeom prst="rect">
            <a:avLst/>
          </a:prstGeom>
        </p:spPr>
      </p:pic>
    </p:spTree>
    <p:extLst>
      <p:ext uri="{BB962C8B-B14F-4D97-AF65-F5344CB8AC3E}">
        <p14:creationId xmlns:p14="http://schemas.microsoft.com/office/powerpoint/2010/main" val="4168037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94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remove" display="0">
                  <p:stCondLst>
                    <p:cond delay="indefinite"/>
                  </p:stCondLst>
                  <p:endCondLst>
                    <p:cond evt="onStopAudio" delay="0">
                      <p:tgtEl>
                        <p:sldTgt/>
                      </p:tgtEl>
                    </p:cond>
                  </p:endCondLst>
                </p:cTn>
                <p:tgtEl>
                  <p:spTgt spid="2"/>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VCT-BODYINDENTATION" val="0;14.37504;28.12496;42.5;56.25;70.75;84.37504;98.87504;113.25;127;141.375;155.125;169.5;183.875;197.625;212.125;225.875;240.25;"/>
  <p:tag name="VCT-BULLETVISIBILITY" val="G*********"/>
</p:tagLst>
</file>

<file path=ppt/tags/tag2.xml><?xml version="1.0" encoding="utf-8"?>
<p:tagLst xmlns:a="http://schemas.openxmlformats.org/drawingml/2006/main" xmlns:r="http://schemas.openxmlformats.org/officeDocument/2006/relationships" xmlns:p="http://schemas.openxmlformats.org/presentationml/2006/main">
  <p:tag name="STYLE" val="VCT_Marker"/>
  <p:tag name="DATE" val="11.07.2011 10:19:05"/>
  <p:tag name="VCT-TEMPLATE" val="E_Presentation_Standard.potx"/>
  <p:tag name="VCTMASTER" val="Larissa"/>
  <p:tag name="VCTORDER" val="1"/>
</p:tagLst>
</file>

<file path=ppt/theme/theme1.xml><?xml version="1.0" encoding="utf-8"?>
<a:theme xmlns:a="http://schemas.openxmlformats.org/drawingml/2006/main" name="swisscom">
  <a:themeElements>
    <a:clrScheme name="TIC_Colors 1">
      <a:dk1>
        <a:srgbClr val="000000"/>
      </a:dk1>
      <a:lt1>
        <a:srgbClr val="FFFFFF"/>
      </a:lt1>
      <a:dk2>
        <a:srgbClr val="000000"/>
      </a:dk2>
      <a:lt2>
        <a:srgbClr val="BBBBBB"/>
      </a:lt2>
      <a:accent1>
        <a:srgbClr val="11AAFF"/>
      </a:accent1>
      <a:accent2>
        <a:srgbClr val="E50078"/>
      </a:accent2>
      <a:accent3>
        <a:srgbClr val="FFD200"/>
      </a:accent3>
      <a:accent4>
        <a:srgbClr val="78C828"/>
      </a:accent4>
      <a:accent5>
        <a:srgbClr val="DD1121"/>
      </a:accent5>
      <a:accent6>
        <a:srgbClr val="001155"/>
      </a:accent6>
      <a:hlink>
        <a:srgbClr val="11AAFF"/>
      </a:hlink>
      <a:folHlink>
        <a:srgbClr val="666666"/>
      </a:folHlink>
    </a:clrScheme>
    <a:fontScheme name="swisscom">
      <a:majorFont>
        <a:latin typeface="TheSans Swisscom Light"/>
        <a:ea typeface=""/>
        <a:cs typeface=""/>
      </a:majorFont>
      <a:minorFont>
        <a:latin typeface="TheSans Swisscom"/>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solidFill>
          <a:schemeClr val="bg1"/>
        </a:solidFill>
        <a:ln w="9525">
          <a:solidFill>
            <a:schemeClr val="tx1"/>
          </a:solidFill>
        </a:ln>
      </a:spPr>
      <a:bodyPr rtlCol="0" anchor="ctr"/>
      <a:lstStyle>
        <a:defPPr algn="ctr">
          <a:defRPr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äsentation2" id="{81E10C66-1085-614E-9A4C-A7DDAE5388B0}" vid="{62AB04FD-AA74-D84D-B834-27137C3B3A84}"/>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c45dfc26-edbc-44f1-bd07-a2e94e5890ce}" enabled="1" method="Standard" siteId="{815d4e96-e3a0-41eb-9183-2fea315f3277}" removed="0"/>
</clbl:labelList>
</file>

<file path=docProps/app.xml><?xml version="1.0" encoding="utf-8"?>
<Properties xmlns="http://schemas.openxmlformats.org/officeDocument/2006/extended-properties" xmlns:vt="http://schemas.openxmlformats.org/officeDocument/2006/docPropsVTypes">
  <TotalTime>0</TotalTime>
  <Words>1343</Words>
  <Application>Microsoft Office PowerPoint</Application>
  <PresentationFormat>Breitbild</PresentationFormat>
  <Paragraphs>197</Paragraphs>
  <Slides>12</Slides>
  <Notes>12</Notes>
  <HiddenSlides>0</HiddenSlides>
  <MMClips>11</MMClips>
  <ScaleCrop>false</ScaleCrop>
  <HeadingPairs>
    <vt:vector size="6" baseType="variant">
      <vt:variant>
        <vt:lpstr>Verwendete Schriftarten</vt:lpstr>
      </vt:variant>
      <vt:variant>
        <vt:i4>8</vt:i4>
      </vt:variant>
      <vt:variant>
        <vt:lpstr>Design</vt:lpstr>
      </vt:variant>
      <vt:variant>
        <vt:i4>1</vt:i4>
      </vt:variant>
      <vt:variant>
        <vt:lpstr>Folientitel</vt:lpstr>
      </vt:variant>
      <vt:variant>
        <vt:i4>12</vt:i4>
      </vt:variant>
    </vt:vector>
  </HeadingPairs>
  <TitlesOfParts>
    <vt:vector size="21" baseType="lpstr">
      <vt:lpstr>Arial</vt:lpstr>
      <vt:lpstr>Calibri</vt:lpstr>
      <vt:lpstr>Frutiger LT Com 45 Light</vt:lpstr>
      <vt:lpstr>Frutiger LT Com 55 Roman</vt:lpstr>
      <vt:lpstr>Frutiger LT Com 65</vt:lpstr>
      <vt:lpstr>TheSans Swisscom</vt:lpstr>
      <vt:lpstr>TheSans Swisscom Light</vt:lpstr>
      <vt:lpstr>Times New Roman</vt:lpstr>
      <vt:lpstr>swisscom</vt:lpstr>
      <vt:lpstr>PowerPoint-Präsentation</vt:lpstr>
      <vt:lpstr>Klassenorganisation 2026/2027</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Stadtverwaltung Bern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Kiefer Evelyn, BSS SKB</dc:creator>
  <cp:lastModifiedBy>Bütikofer Diana, BSS SKB</cp:lastModifiedBy>
  <cp:revision>122</cp:revision>
  <cp:lastPrinted>2023-01-11T10:05:36Z</cp:lastPrinted>
  <dcterms:created xsi:type="dcterms:W3CDTF">2021-01-06T10:50:55Z</dcterms:created>
  <dcterms:modified xsi:type="dcterms:W3CDTF">2026-01-19T08:32:47Z</dcterms:modified>
</cp:coreProperties>
</file>